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5" r:id="rId3"/>
    <p:sldMasterId id="2147483719" r:id="rId4"/>
    <p:sldMasterId id="2147483780" r:id="rId5"/>
    <p:sldMasterId id="2147483792" r:id="rId6"/>
    <p:sldMasterId id="2147483804" r:id="rId7"/>
  </p:sldMasterIdLst>
  <p:notesMasterIdLst>
    <p:notesMasterId r:id="rId30"/>
  </p:notesMasterIdLst>
  <p:sldIdLst>
    <p:sldId id="330" r:id="rId8"/>
    <p:sldId id="467" r:id="rId9"/>
    <p:sldId id="505" r:id="rId10"/>
    <p:sldId id="469" r:id="rId11"/>
    <p:sldId id="261" r:id="rId12"/>
    <p:sldId id="470" r:id="rId13"/>
    <p:sldId id="492" r:id="rId14"/>
    <p:sldId id="279" r:id="rId15"/>
    <p:sldId id="428" r:id="rId16"/>
    <p:sldId id="262" r:id="rId17"/>
    <p:sldId id="496" r:id="rId18"/>
    <p:sldId id="423" r:id="rId19"/>
    <p:sldId id="491" r:id="rId20"/>
    <p:sldId id="495" r:id="rId21"/>
    <p:sldId id="257" r:id="rId22"/>
    <p:sldId id="498" r:id="rId23"/>
    <p:sldId id="488" r:id="rId24"/>
    <p:sldId id="452" r:id="rId25"/>
    <p:sldId id="436" r:id="rId26"/>
    <p:sldId id="493" r:id="rId27"/>
    <p:sldId id="494" r:id="rId28"/>
    <p:sldId id="41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sorterViewPr>
    <p:cViewPr>
      <p:scale>
        <a:sx n="69" d="100"/>
        <a:sy n="69" d="100"/>
      </p:scale>
      <p:origin x="0" y="-36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C980DB-464E-4C13-B24B-AE69D293D549}" type="datetimeFigureOut">
              <a:rPr lang="en-GB" smtClean="0"/>
              <a:t>09/10/2025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2C68ED-F9A4-4DCB-B558-809A0CE8E3AC}" type="slidenum">
              <a:rPr lang="en-GB" smtClean="0"/>
              <a:t>‹#›</a:t>
            </a:fld>
            <a:endParaRPr lang="en-GB"/>
          </a:p>
        </p:txBody>
      </p:sp>
    </p:spTree>
    <p:extLst>
      <p:ext uri="{BB962C8B-B14F-4D97-AF65-F5344CB8AC3E}">
        <p14:creationId xmlns:p14="http://schemas.microsoft.com/office/powerpoint/2010/main" val="3335988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2F4A7-C755-72E6-0996-6287B3E4D9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26039EB-B0C8-20D1-DA44-65FA0B58CF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3068173-D18B-0868-C476-28CAF3A11BFE}"/>
              </a:ext>
            </a:extLst>
          </p:cNvPr>
          <p:cNvSpPr>
            <a:spLocks noGrp="1"/>
          </p:cNvSpPr>
          <p:nvPr>
            <p:ph type="dt" sz="half" idx="10"/>
          </p:nvPr>
        </p:nvSpPr>
        <p:spPr/>
        <p:txBody>
          <a:bodyPr/>
          <a:lstStyle/>
          <a:p>
            <a:fld id="{55CC2EDB-DEDC-4143-9873-ECE6587B83DA}" type="datetimeFigureOut">
              <a:rPr lang="en-GB" smtClean="0"/>
              <a:t>09/10/2025</a:t>
            </a:fld>
            <a:endParaRPr lang="en-GB"/>
          </a:p>
        </p:txBody>
      </p:sp>
      <p:sp>
        <p:nvSpPr>
          <p:cNvPr id="5" name="Footer Placeholder 4">
            <a:extLst>
              <a:ext uri="{FF2B5EF4-FFF2-40B4-BE49-F238E27FC236}">
                <a16:creationId xmlns:a16="http://schemas.microsoft.com/office/drawing/2014/main" id="{A4CA4BB6-2677-DEB3-F8D3-48E26C3CEB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BE2DE6-BB35-BD22-C24E-281337598801}"/>
              </a:ext>
            </a:extLst>
          </p:cNvPr>
          <p:cNvSpPr>
            <a:spLocks noGrp="1"/>
          </p:cNvSpPr>
          <p:nvPr>
            <p:ph type="sldNum" sz="quarter" idx="12"/>
          </p:nvPr>
        </p:nvSpPr>
        <p:spPr/>
        <p:txBody>
          <a:bodyPr/>
          <a:lstStyle/>
          <a:p>
            <a:fld id="{21886F4B-BC33-468C-A07D-5B6BF3E4726C}" type="slidenum">
              <a:rPr lang="en-GB" smtClean="0"/>
              <a:t>‹#›</a:t>
            </a:fld>
            <a:endParaRPr lang="en-GB"/>
          </a:p>
        </p:txBody>
      </p:sp>
    </p:spTree>
    <p:extLst>
      <p:ext uri="{BB962C8B-B14F-4D97-AF65-F5344CB8AC3E}">
        <p14:creationId xmlns:p14="http://schemas.microsoft.com/office/powerpoint/2010/main" val="388339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C18C0-BD5C-DDE2-7965-90B40ACE79F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F43D22-60CD-0A25-B199-C8C2278CAF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4C26FC-05C9-103E-C4A9-CE12FB2C72DC}"/>
              </a:ext>
            </a:extLst>
          </p:cNvPr>
          <p:cNvSpPr>
            <a:spLocks noGrp="1"/>
          </p:cNvSpPr>
          <p:nvPr>
            <p:ph type="dt" sz="half" idx="10"/>
          </p:nvPr>
        </p:nvSpPr>
        <p:spPr/>
        <p:txBody>
          <a:bodyPr/>
          <a:lstStyle/>
          <a:p>
            <a:fld id="{55CC2EDB-DEDC-4143-9873-ECE6587B83DA}" type="datetimeFigureOut">
              <a:rPr lang="en-GB" smtClean="0"/>
              <a:t>09/10/2025</a:t>
            </a:fld>
            <a:endParaRPr lang="en-GB"/>
          </a:p>
        </p:txBody>
      </p:sp>
      <p:sp>
        <p:nvSpPr>
          <p:cNvPr id="5" name="Footer Placeholder 4">
            <a:extLst>
              <a:ext uri="{FF2B5EF4-FFF2-40B4-BE49-F238E27FC236}">
                <a16:creationId xmlns:a16="http://schemas.microsoft.com/office/drawing/2014/main" id="{1BDE87B2-EA88-F46C-4B08-25E0ED0184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B09358-6464-6240-C9B0-B0B50A723968}"/>
              </a:ext>
            </a:extLst>
          </p:cNvPr>
          <p:cNvSpPr>
            <a:spLocks noGrp="1"/>
          </p:cNvSpPr>
          <p:nvPr>
            <p:ph type="sldNum" sz="quarter" idx="12"/>
          </p:nvPr>
        </p:nvSpPr>
        <p:spPr/>
        <p:txBody>
          <a:bodyPr/>
          <a:lstStyle/>
          <a:p>
            <a:fld id="{21886F4B-BC33-468C-A07D-5B6BF3E4726C}" type="slidenum">
              <a:rPr lang="en-GB" smtClean="0"/>
              <a:t>‹#›</a:t>
            </a:fld>
            <a:endParaRPr lang="en-GB"/>
          </a:p>
        </p:txBody>
      </p:sp>
    </p:spTree>
    <p:extLst>
      <p:ext uri="{BB962C8B-B14F-4D97-AF65-F5344CB8AC3E}">
        <p14:creationId xmlns:p14="http://schemas.microsoft.com/office/powerpoint/2010/main" val="222313999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C57706-5764-4843-8B96-0055ACE98D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FB3051-A1C1-432D-A874-F7A1A34B3FB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92842C-A90C-4033-92E5-8157809BC637}"/>
              </a:ext>
            </a:extLst>
          </p:cNvPr>
          <p:cNvSpPr>
            <a:spLocks noGrp="1"/>
          </p:cNvSpPr>
          <p:nvPr>
            <p:ph type="dt" sz="half" idx="10"/>
          </p:nvPr>
        </p:nvSpPr>
        <p:spPr/>
        <p:txBody>
          <a:bodyPr/>
          <a:lstStyle/>
          <a:p>
            <a:fld id="{40D4E285-831A-417A-8466-5F2E67354CE6}" type="datetimeFigureOut">
              <a:rPr lang="en-GB" smtClean="0"/>
              <a:t>09/10/2025</a:t>
            </a:fld>
            <a:endParaRPr lang="en-GB"/>
          </a:p>
        </p:txBody>
      </p:sp>
      <p:sp>
        <p:nvSpPr>
          <p:cNvPr id="5" name="Footer Placeholder 4">
            <a:extLst>
              <a:ext uri="{FF2B5EF4-FFF2-40B4-BE49-F238E27FC236}">
                <a16:creationId xmlns:a16="http://schemas.microsoft.com/office/drawing/2014/main" id="{BCE6628A-10A4-45EF-B988-4173136EEE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B84616-A7AF-4BB1-A300-58A75B98F9DB}"/>
              </a:ext>
            </a:extLst>
          </p:cNvPr>
          <p:cNvSpPr>
            <a:spLocks noGrp="1"/>
          </p:cNvSpPr>
          <p:nvPr>
            <p:ph type="sldNum" sz="quarter" idx="12"/>
          </p:nvPr>
        </p:nvSpPr>
        <p:spPr/>
        <p:txBody>
          <a:bodyPr/>
          <a:lstStyle/>
          <a:p>
            <a:fld id="{EF7CEEF1-8AA5-4DAB-9F1A-9A80BE2ED1DD}" type="slidenum">
              <a:rPr lang="en-GB" smtClean="0"/>
              <a:t>‹#›</a:t>
            </a:fld>
            <a:endParaRPr lang="en-GB"/>
          </a:p>
        </p:txBody>
      </p:sp>
    </p:spTree>
    <p:extLst>
      <p:ext uri="{BB962C8B-B14F-4D97-AF65-F5344CB8AC3E}">
        <p14:creationId xmlns:p14="http://schemas.microsoft.com/office/powerpoint/2010/main" val="4262074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288A67-9C99-5466-09B0-9947F8A97EB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805637-9B2E-1392-B96F-411CF60892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CAEA82-F29D-89AC-B6A9-A3B045032F48}"/>
              </a:ext>
            </a:extLst>
          </p:cNvPr>
          <p:cNvSpPr>
            <a:spLocks noGrp="1"/>
          </p:cNvSpPr>
          <p:nvPr>
            <p:ph type="dt" sz="half" idx="10"/>
          </p:nvPr>
        </p:nvSpPr>
        <p:spPr/>
        <p:txBody>
          <a:bodyPr/>
          <a:lstStyle/>
          <a:p>
            <a:fld id="{55CC2EDB-DEDC-4143-9873-ECE6587B83DA}" type="datetimeFigureOut">
              <a:rPr lang="en-GB" smtClean="0"/>
              <a:t>09/10/2025</a:t>
            </a:fld>
            <a:endParaRPr lang="en-GB"/>
          </a:p>
        </p:txBody>
      </p:sp>
      <p:sp>
        <p:nvSpPr>
          <p:cNvPr id="5" name="Footer Placeholder 4">
            <a:extLst>
              <a:ext uri="{FF2B5EF4-FFF2-40B4-BE49-F238E27FC236}">
                <a16:creationId xmlns:a16="http://schemas.microsoft.com/office/drawing/2014/main" id="{11201B62-434F-8C13-95D1-488F776283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41D54F-72BA-43CF-9E22-4C232CB9AEF7}"/>
              </a:ext>
            </a:extLst>
          </p:cNvPr>
          <p:cNvSpPr>
            <a:spLocks noGrp="1"/>
          </p:cNvSpPr>
          <p:nvPr>
            <p:ph type="sldNum" sz="quarter" idx="12"/>
          </p:nvPr>
        </p:nvSpPr>
        <p:spPr/>
        <p:txBody>
          <a:bodyPr/>
          <a:lstStyle/>
          <a:p>
            <a:fld id="{21886F4B-BC33-468C-A07D-5B6BF3E4726C}" type="slidenum">
              <a:rPr lang="en-GB" smtClean="0"/>
              <a:t>‹#›</a:t>
            </a:fld>
            <a:endParaRPr lang="en-GB"/>
          </a:p>
        </p:txBody>
      </p:sp>
    </p:spTree>
    <p:extLst>
      <p:ext uri="{BB962C8B-B14F-4D97-AF65-F5344CB8AC3E}">
        <p14:creationId xmlns:p14="http://schemas.microsoft.com/office/powerpoint/2010/main" val="442911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4BBD8-6AF7-293E-D1DF-AFD64D62C4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F8C9129-BB13-B071-45CB-039691AB2C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27532F4-24F3-3DC2-B7E6-28A6E707A90E}"/>
              </a:ext>
            </a:extLst>
          </p:cNvPr>
          <p:cNvSpPr>
            <a:spLocks noGrp="1"/>
          </p:cNvSpPr>
          <p:nvPr>
            <p:ph type="dt" sz="half" idx="10"/>
          </p:nvPr>
        </p:nvSpPr>
        <p:spPr/>
        <p:txBody>
          <a:bodyPr/>
          <a:lstStyle/>
          <a:p>
            <a:fld id="{11DE09DB-54F3-4A25-8433-576C815216A5}" type="datetimeFigureOut">
              <a:rPr lang="en-GB" smtClean="0"/>
              <a:t>09/10/2025</a:t>
            </a:fld>
            <a:endParaRPr lang="en-GB"/>
          </a:p>
        </p:txBody>
      </p:sp>
      <p:sp>
        <p:nvSpPr>
          <p:cNvPr id="5" name="Footer Placeholder 4">
            <a:extLst>
              <a:ext uri="{FF2B5EF4-FFF2-40B4-BE49-F238E27FC236}">
                <a16:creationId xmlns:a16="http://schemas.microsoft.com/office/drawing/2014/main" id="{18776DA4-7E5C-4FE1-57F9-E126868685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319725-76B2-7383-5A01-3D23971BE784}"/>
              </a:ext>
            </a:extLst>
          </p:cNvPr>
          <p:cNvSpPr>
            <a:spLocks noGrp="1"/>
          </p:cNvSpPr>
          <p:nvPr>
            <p:ph type="sldNum" sz="quarter" idx="12"/>
          </p:nvPr>
        </p:nvSpPr>
        <p:spPr/>
        <p:txBody>
          <a:bodyPr/>
          <a:lstStyle/>
          <a:p>
            <a:fld id="{B08910C9-AFF1-4323-A76B-35D004442B39}" type="slidenum">
              <a:rPr lang="en-GB" smtClean="0"/>
              <a:t>‹#›</a:t>
            </a:fld>
            <a:endParaRPr lang="en-GB"/>
          </a:p>
        </p:txBody>
      </p:sp>
    </p:spTree>
    <p:extLst>
      <p:ext uri="{BB962C8B-B14F-4D97-AF65-F5344CB8AC3E}">
        <p14:creationId xmlns:p14="http://schemas.microsoft.com/office/powerpoint/2010/main" val="2680847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A47B-1ECC-6588-865F-B4C2FBC812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BD5A29-D735-E8F3-4CC9-F8EAE073C5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4A846F-CA55-2CC7-1D7B-30CF9DAB6A35}"/>
              </a:ext>
            </a:extLst>
          </p:cNvPr>
          <p:cNvSpPr>
            <a:spLocks noGrp="1"/>
          </p:cNvSpPr>
          <p:nvPr>
            <p:ph type="dt" sz="half" idx="10"/>
          </p:nvPr>
        </p:nvSpPr>
        <p:spPr/>
        <p:txBody>
          <a:bodyPr/>
          <a:lstStyle/>
          <a:p>
            <a:fld id="{11DE09DB-54F3-4A25-8433-576C815216A5}" type="datetimeFigureOut">
              <a:rPr lang="en-GB" smtClean="0"/>
              <a:t>09/10/2025</a:t>
            </a:fld>
            <a:endParaRPr lang="en-GB"/>
          </a:p>
        </p:txBody>
      </p:sp>
      <p:sp>
        <p:nvSpPr>
          <p:cNvPr id="5" name="Footer Placeholder 4">
            <a:extLst>
              <a:ext uri="{FF2B5EF4-FFF2-40B4-BE49-F238E27FC236}">
                <a16:creationId xmlns:a16="http://schemas.microsoft.com/office/drawing/2014/main" id="{C26002EF-E8DB-D4DD-6739-E6D3F8DF98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5A5E86-A01A-6E77-5431-06AC9FDDEC2F}"/>
              </a:ext>
            </a:extLst>
          </p:cNvPr>
          <p:cNvSpPr>
            <a:spLocks noGrp="1"/>
          </p:cNvSpPr>
          <p:nvPr>
            <p:ph type="sldNum" sz="quarter" idx="12"/>
          </p:nvPr>
        </p:nvSpPr>
        <p:spPr/>
        <p:txBody>
          <a:bodyPr/>
          <a:lstStyle/>
          <a:p>
            <a:fld id="{B08910C9-AFF1-4323-A76B-35D004442B39}" type="slidenum">
              <a:rPr lang="en-GB" smtClean="0"/>
              <a:t>‹#›</a:t>
            </a:fld>
            <a:endParaRPr lang="en-GB"/>
          </a:p>
        </p:txBody>
      </p:sp>
    </p:spTree>
    <p:extLst>
      <p:ext uri="{BB962C8B-B14F-4D97-AF65-F5344CB8AC3E}">
        <p14:creationId xmlns:p14="http://schemas.microsoft.com/office/powerpoint/2010/main" val="3522431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90156-ED6E-5A96-6E1C-A7477404E3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30EF154-049F-304A-36EC-415C3BED93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E5822A-C5E8-96C1-7469-B8C0C8AB0D96}"/>
              </a:ext>
            </a:extLst>
          </p:cNvPr>
          <p:cNvSpPr>
            <a:spLocks noGrp="1"/>
          </p:cNvSpPr>
          <p:nvPr>
            <p:ph type="dt" sz="half" idx="10"/>
          </p:nvPr>
        </p:nvSpPr>
        <p:spPr/>
        <p:txBody>
          <a:bodyPr/>
          <a:lstStyle/>
          <a:p>
            <a:fld id="{11DE09DB-54F3-4A25-8433-576C815216A5}" type="datetimeFigureOut">
              <a:rPr lang="en-GB" smtClean="0"/>
              <a:t>09/10/2025</a:t>
            </a:fld>
            <a:endParaRPr lang="en-GB"/>
          </a:p>
        </p:txBody>
      </p:sp>
      <p:sp>
        <p:nvSpPr>
          <p:cNvPr id="5" name="Footer Placeholder 4">
            <a:extLst>
              <a:ext uri="{FF2B5EF4-FFF2-40B4-BE49-F238E27FC236}">
                <a16:creationId xmlns:a16="http://schemas.microsoft.com/office/drawing/2014/main" id="{092409D5-B3B3-3F30-402A-3D83CA8A57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5C3740-51B7-40F4-5935-1395D226EB02}"/>
              </a:ext>
            </a:extLst>
          </p:cNvPr>
          <p:cNvSpPr>
            <a:spLocks noGrp="1"/>
          </p:cNvSpPr>
          <p:nvPr>
            <p:ph type="sldNum" sz="quarter" idx="12"/>
          </p:nvPr>
        </p:nvSpPr>
        <p:spPr/>
        <p:txBody>
          <a:bodyPr/>
          <a:lstStyle/>
          <a:p>
            <a:fld id="{B08910C9-AFF1-4323-A76B-35D004442B39}" type="slidenum">
              <a:rPr lang="en-GB" smtClean="0"/>
              <a:t>‹#›</a:t>
            </a:fld>
            <a:endParaRPr lang="en-GB"/>
          </a:p>
        </p:txBody>
      </p:sp>
    </p:spTree>
    <p:extLst>
      <p:ext uri="{BB962C8B-B14F-4D97-AF65-F5344CB8AC3E}">
        <p14:creationId xmlns:p14="http://schemas.microsoft.com/office/powerpoint/2010/main" val="675086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FBBA9-A5BB-41A4-723C-58F57A1315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BF27C2-8880-5876-DBA1-00CEC69368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2BC3C9-7E33-B8B0-3426-77B4E5E59F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860795-FC4B-FBF9-B76D-58062A75C5C4}"/>
              </a:ext>
            </a:extLst>
          </p:cNvPr>
          <p:cNvSpPr>
            <a:spLocks noGrp="1"/>
          </p:cNvSpPr>
          <p:nvPr>
            <p:ph type="dt" sz="half" idx="10"/>
          </p:nvPr>
        </p:nvSpPr>
        <p:spPr/>
        <p:txBody>
          <a:bodyPr/>
          <a:lstStyle/>
          <a:p>
            <a:fld id="{11DE09DB-54F3-4A25-8433-576C815216A5}" type="datetimeFigureOut">
              <a:rPr lang="en-GB" smtClean="0"/>
              <a:t>09/10/2025</a:t>
            </a:fld>
            <a:endParaRPr lang="en-GB"/>
          </a:p>
        </p:txBody>
      </p:sp>
      <p:sp>
        <p:nvSpPr>
          <p:cNvPr id="6" name="Footer Placeholder 5">
            <a:extLst>
              <a:ext uri="{FF2B5EF4-FFF2-40B4-BE49-F238E27FC236}">
                <a16:creationId xmlns:a16="http://schemas.microsoft.com/office/drawing/2014/main" id="{8A445E2A-9549-2CEF-C2D2-B17E6013EF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AB1BC3-EBFD-A31D-8E72-178FA1E2C570}"/>
              </a:ext>
            </a:extLst>
          </p:cNvPr>
          <p:cNvSpPr>
            <a:spLocks noGrp="1"/>
          </p:cNvSpPr>
          <p:nvPr>
            <p:ph type="sldNum" sz="quarter" idx="12"/>
          </p:nvPr>
        </p:nvSpPr>
        <p:spPr/>
        <p:txBody>
          <a:bodyPr/>
          <a:lstStyle/>
          <a:p>
            <a:fld id="{B08910C9-AFF1-4323-A76B-35D004442B39}" type="slidenum">
              <a:rPr lang="en-GB" smtClean="0"/>
              <a:t>‹#›</a:t>
            </a:fld>
            <a:endParaRPr lang="en-GB"/>
          </a:p>
        </p:txBody>
      </p:sp>
    </p:spTree>
    <p:extLst>
      <p:ext uri="{BB962C8B-B14F-4D97-AF65-F5344CB8AC3E}">
        <p14:creationId xmlns:p14="http://schemas.microsoft.com/office/powerpoint/2010/main" val="389169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D6C94-C9E8-2DD7-DD0B-6BA3AFA78CB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8B6931-03E5-313C-F906-F31F75AD93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1F340A-3CCA-142E-5582-0C730DDBB0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221FA58-D523-9139-45F9-E88FDB3967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E849D7-E6B5-1D25-D7C6-FFAF3F9D6E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1436DEC-EAE2-0623-FE87-95CA3A439E16}"/>
              </a:ext>
            </a:extLst>
          </p:cNvPr>
          <p:cNvSpPr>
            <a:spLocks noGrp="1"/>
          </p:cNvSpPr>
          <p:nvPr>
            <p:ph type="dt" sz="half" idx="10"/>
          </p:nvPr>
        </p:nvSpPr>
        <p:spPr/>
        <p:txBody>
          <a:bodyPr/>
          <a:lstStyle/>
          <a:p>
            <a:fld id="{11DE09DB-54F3-4A25-8433-576C815216A5}" type="datetimeFigureOut">
              <a:rPr lang="en-GB" smtClean="0"/>
              <a:t>09/10/2025</a:t>
            </a:fld>
            <a:endParaRPr lang="en-GB"/>
          </a:p>
        </p:txBody>
      </p:sp>
      <p:sp>
        <p:nvSpPr>
          <p:cNvPr id="8" name="Footer Placeholder 7">
            <a:extLst>
              <a:ext uri="{FF2B5EF4-FFF2-40B4-BE49-F238E27FC236}">
                <a16:creationId xmlns:a16="http://schemas.microsoft.com/office/drawing/2014/main" id="{5D904546-F06C-3186-4D52-8764CDEFE9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31BFF9-BB91-49B8-13E7-340C7B938E9E}"/>
              </a:ext>
            </a:extLst>
          </p:cNvPr>
          <p:cNvSpPr>
            <a:spLocks noGrp="1"/>
          </p:cNvSpPr>
          <p:nvPr>
            <p:ph type="sldNum" sz="quarter" idx="12"/>
          </p:nvPr>
        </p:nvSpPr>
        <p:spPr/>
        <p:txBody>
          <a:bodyPr/>
          <a:lstStyle/>
          <a:p>
            <a:fld id="{B08910C9-AFF1-4323-A76B-35D004442B39}" type="slidenum">
              <a:rPr lang="en-GB" smtClean="0"/>
              <a:t>‹#›</a:t>
            </a:fld>
            <a:endParaRPr lang="en-GB"/>
          </a:p>
        </p:txBody>
      </p:sp>
    </p:spTree>
    <p:extLst>
      <p:ext uri="{BB962C8B-B14F-4D97-AF65-F5344CB8AC3E}">
        <p14:creationId xmlns:p14="http://schemas.microsoft.com/office/powerpoint/2010/main" val="3779011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CF34D-1187-98C7-48D9-B7AEE09C0F7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9599A70-912E-E4B0-5401-88D1DE3F2FDB}"/>
              </a:ext>
            </a:extLst>
          </p:cNvPr>
          <p:cNvSpPr>
            <a:spLocks noGrp="1"/>
          </p:cNvSpPr>
          <p:nvPr>
            <p:ph type="dt" sz="half" idx="10"/>
          </p:nvPr>
        </p:nvSpPr>
        <p:spPr/>
        <p:txBody>
          <a:bodyPr/>
          <a:lstStyle/>
          <a:p>
            <a:fld id="{11DE09DB-54F3-4A25-8433-576C815216A5}" type="datetimeFigureOut">
              <a:rPr lang="en-GB" smtClean="0"/>
              <a:t>09/10/2025</a:t>
            </a:fld>
            <a:endParaRPr lang="en-GB"/>
          </a:p>
        </p:txBody>
      </p:sp>
      <p:sp>
        <p:nvSpPr>
          <p:cNvPr id="4" name="Footer Placeholder 3">
            <a:extLst>
              <a:ext uri="{FF2B5EF4-FFF2-40B4-BE49-F238E27FC236}">
                <a16:creationId xmlns:a16="http://schemas.microsoft.com/office/drawing/2014/main" id="{5FA9A645-EEC3-2EA0-A39D-D605EB150BD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376094F-6E30-580D-17CB-3E47D826C384}"/>
              </a:ext>
            </a:extLst>
          </p:cNvPr>
          <p:cNvSpPr>
            <a:spLocks noGrp="1"/>
          </p:cNvSpPr>
          <p:nvPr>
            <p:ph type="sldNum" sz="quarter" idx="12"/>
          </p:nvPr>
        </p:nvSpPr>
        <p:spPr/>
        <p:txBody>
          <a:bodyPr/>
          <a:lstStyle/>
          <a:p>
            <a:fld id="{B08910C9-AFF1-4323-A76B-35D004442B39}" type="slidenum">
              <a:rPr lang="en-GB" smtClean="0"/>
              <a:t>‹#›</a:t>
            </a:fld>
            <a:endParaRPr lang="en-GB"/>
          </a:p>
        </p:txBody>
      </p:sp>
    </p:spTree>
    <p:extLst>
      <p:ext uri="{BB962C8B-B14F-4D97-AF65-F5344CB8AC3E}">
        <p14:creationId xmlns:p14="http://schemas.microsoft.com/office/powerpoint/2010/main" val="3545933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BE99FC-7D23-F38B-DF04-A4CE42BC08E3}"/>
              </a:ext>
            </a:extLst>
          </p:cNvPr>
          <p:cNvSpPr>
            <a:spLocks noGrp="1"/>
          </p:cNvSpPr>
          <p:nvPr>
            <p:ph type="dt" sz="half" idx="10"/>
          </p:nvPr>
        </p:nvSpPr>
        <p:spPr/>
        <p:txBody>
          <a:bodyPr/>
          <a:lstStyle/>
          <a:p>
            <a:fld id="{11DE09DB-54F3-4A25-8433-576C815216A5}" type="datetimeFigureOut">
              <a:rPr lang="en-GB" smtClean="0"/>
              <a:t>09/10/2025</a:t>
            </a:fld>
            <a:endParaRPr lang="en-GB"/>
          </a:p>
        </p:txBody>
      </p:sp>
      <p:sp>
        <p:nvSpPr>
          <p:cNvPr id="3" name="Footer Placeholder 2">
            <a:extLst>
              <a:ext uri="{FF2B5EF4-FFF2-40B4-BE49-F238E27FC236}">
                <a16:creationId xmlns:a16="http://schemas.microsoft.com/office/drawing/2014/main" id="{EF7AFD14-1A6C-7561-8D85-8ACB8A6BFAC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FE145B8-8089-86C9-9865-E33BFBA58859}"/>
              </a:ext>
            </a:extLst>
          </p:cNvPr>
          <p:cNvSpPr>
            <a:spLocks noGrp="1"/>
          </p:cNvSpPr>
          <p:nvPr>
            <p:ph type="sldNum" sz="quarter" idx="12"/>
          </p:nvPr>
        </p:nvSpPr>
        <p:spPr/>
        <p:txBody>
          <a:bodyPr/>
          <a:lstStyle/>
          <a:p>
            <a:fld id="{B08910C9-AFF1-4323-A76B-35D004442B39}" type="slidenum">
              <a:rPr lang="en-GB" smtClean="0"/>
              <a:t>‹#›</a:t>
            </a:fld>
            <a:endParaRPr lang="en-GB"/>
          </a:p>
        </p:txBody>
      </p:sp>
    </p:spTree>
    <p:extLst>
      <p:ext uri="{BB962C8B-B14F-4D97-AF65-F5344CB8AC3E}">
        <p14:creationId xmlns:p14="http://schemas.microsoft.com/office/powerpoint/2010/main" val="475855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4B38-B1F5-9F2B-6BD5-ED04730F0B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EF97564-B26E-5DAF-93E7-C870AA5823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B030975-DEA1-89D7-EDAE-3D6B9C574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D93571-7CFF-BB05-5EE6-0A2ED0ECAD58}"/>
              </a:ext>
            </a:extLst>
          </p:cNvPr>
          <p:cNvSpPr>
            <a:spLocks noGrp="1"/>
          </p:cNvSpPr>
          <p:nvPr>
            <p:ph type="dt" sz="half" idx="10"/>
          </p:nvPr>
        </p:nvSpPr>
        <p:spPr/>
        <p:txBody>
          <a:bodyPr/>
          <a:lstStyle/>
          <a:p>
            <a:fld id="{11DE09DB-54F3-4A25-8433-576C815216A5}" type="datetimeFigureOut">
              <a:rPr lang="en-GB" smtClean="0"/>
              <a:t>09/10/2025</a:t>
            </a:fld>
            <a:endParaRPr lang="en-GB"/>
          </a:p>
        </p:txBody>
      </p:sp>
      <p:sp>
        <p:nvSpPr>
          <p:cNvPr id="6" name="Footer Placeholder 5">
            <a:extLst>
              <a:ext uri="{FF2B5EF4-FFF2-40B4-BE49-F238E27FC236}">
                <a16:creationId xmlns:a16="http://schemas.microsoft.com/office/drawing/2014/main" id="{F8F13683-858F-BA69-FD62-E9265F4983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9F6A5A-53D9-9616-4C58-663D22470177}"/>
              </a:ext>
            </a:extLst>
          </p:cNvPr>
          <p:cNvSpPr>
            <a:spLocks noGrp="1"/>
          </p:cNvSpPr>
          <p:nvPr>
            <p:ph type="sldNum" sz="quarter" idx="12"/>
          </p:nvPr>
        </p:nvSpPr>
        <p:spPr/>
        <p:txBody>
          <a:bodyPr/>
          <a:lstStyle/>
          <a:p>
            <a:fld id="{B08910C9-AFF1-4323-A76B-35D004442B39}" type="slidenum">
              <a:rPr lang="en-GB" smtClean="0"/>
              <a:t>‹#›</a:t>
            </a:fld>
            <a:endParaRPr lang="en-GB"/>
          </a:p>
        </p:txBody>
      </p:sp>
    </p:spTree>
    <p:extLst>
      <p:ext uri="{BB962C8B-B14F-4D97-AF65-F5344CB8AC3E}">
        <p14:creationId xmlns:p14="http://schemas.microsoft.com/office/powerpoint/2010/main" val="1754560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97F53-BF0D-35A0-FCE2-7CE603E284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42B669-8386-2D65-C97B-B2C33CB60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2F5FF6-8575-4842-F143-568C6887FB4B}"/>
              </a:ext>
            </a:extLst>
          </p:cNvPr>
          <p:cNvSpPr>
            <a:spLocks noGrp="1"/>
          </p:cNvSpPr>
          <p:nvPr>
            <p:ph type="dt" sz="half" idx="10"/>
          </p:nvPr>
        </p:nvSpPr>
        <p:spPr/>
        <p:txBody>
          <a:bodyPr/>
          <a:lstStyle/>
          <a:p>
            <a:fld id="{55CC2EDB-DEDC-4143-9873-ECE6587B83DA}" type="datetimeFigureOut">
              <a:rPr lang="en-GB" smtClean="0"/>
              <a:t>09/10/2025</a:t>
            </a:fld>
            <a:endParaRPr lang="en-GB"/>
          </a:p>
        </p:txBody>
      </p:sp>
      <p:sp>
        <p:nvSpPr>
          <p:cNvPr id="5" name="Footer Placeholder 4">
            <a:extLst>
              <a:ext uri="{FF2B5EF4-FFF2-40B4-BE49-F238E27FC236}">
                <a16:creationId xmlns:a16="http://schemas.microsoft.com/office/drawing/2014/main" id="{72ED65FD-0F0F-C998-EAF9-FECF8B55FE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2F51E6-5033-719B-A61F-D27D24A211FE}"/>
              </a:ext>
            </a:extLst>
          </p:cNvPr>
          <p:cNvSpPr>
            <a:spLocks noGrp="1"/>
          </p:cNvSpPr>
          <p:nvPr>
            <p:ph type="sldNum" sz="quarter" idx="12"/>
          </p:nvPr>
        </p:nvSpPr>
        <p:spPr/>
        <p:txBody>
          <a:bodyPr/>
          <a:lstStyle/>
          <a:p>
            <a:fld id="{21886F4B-BC33-468C-A07D-5B6BF3E4726C}" type="slidenum">
              <a:rPr lang="en-GB" smtClean="0"/>
              <a:t>‹#›</a:t>
            </a:fld>
            <a:endParaRPr lang="en-GB"/>
          </a:p>
        </p:txBody>
      </p:sp>
    </p:spTree>
    <p:extLst>
      <p:ext uri="{BB962C8B-B14F-4D97-AF65-F5344CB8AC3E}">
        <p14:creationId xmlns:p14="http://schemas.microsoft.com/office/powerpoint/2010/main" val="42134998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284D3-8542-2D6D-6D9A-12FA79C0DD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B2F47B5-149E-5420-4238-6EA388C68D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CC6683D-9D36-3A42-42D6-5CD58934B5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ECDC0E-74B5-CB7C-7452-616DCF1E1353}"/>
              </a:ext>
            </a:extLst>
          </p:cNvPr>
          <p:cNvSpPr>
            <a:spLocks noGrp="1"/>
          </p:cNvSpPr>
          <p:nvPr>
            <p:ph type="dt" sz="half" idx="10"/>
          </p:nvPr>
        </p:nvSpPr>
        <p:spPr/>
        <p:txBody>
          <a:bodyPr/>
          <a:lstStyle/>
          <a:p>
            <a:fld id="{11DE09DB-54F3-4A25-8433-576C815216A5}" type="datetimeFigureOut">
              <a:rPr lang="en-GB" smtClean="0"/>
              <a:t>09/10/2025</a:t>
            </a:fld>
            <a:endParaRPr lang="en-GB"/>
          </a:p>
        </p:txBody>
      </p:sp>
      <p:sp>
        <p:nvSpPr>
          <p:cNvPr id="6" name="Footer Placeholder 5">
            <a:extLst>
              <a:ext uri="{FF2B5EF4-FFF2-40B4-BE49-F238E27FC236}">
                <a16:creationId xmlns:a16="http://schemas.microsoft.com/office/drawing/2014/main" id="{54B05078-722D-33D8-2241-1422EEE804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022C97-267C-6E0E-372B-39A3842912FA}"/>
              </a:ext>
            </a:extLst>
          </p:cNvPr>
          <p:cNvSpPr>
            <a:spLocks noGrp="1"/>
          </p:cNvSpPr>
          <p:nvPr>
            <p:ph type="sldNum" sz="quarter" idx="12"/>
          </p:nvPr>
        </p:nvSpPr>
        <p:spPr/>
        <p:txBody>
          <a:bodyPr/>
          <a:lstStyle/>
          <a:p>
            <a:fld id="{B08910C9-AFF1-4323-A76B-35D004442B39}" type="slidenum">
              <a:rPr lang="en-GB" smtClean="0"/>
              <a:t>‹#›</a:t>
            </a:fld>
            <a:endParaRPr lang="en-GB"/>
          </a:p>
        </p:txBody>
      </p:sp>
    </p:spTree>
    <p:extLst>
      <p:ext uri="{BB962C8B-B14F-4D97-AF65-F5344CB8AC3E}">
        <p14:creationId xmlns:p14="http://schemas.microsoft.com/office/powerpoint/2010/main" val="3343846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98B14-D92C-2548-F41A-740F4406B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1A7A07-BC8F-EFA9-7B4D-712808B021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27631C-4DE6-2D7A-4ED2-4E85E15305E2}"/>
              </a:ext>
            </a:extLst>
          </p:cNvPr>
          <p:cNvSpPr>
            <a:spLocks noGrp="1"/>
          </p:cNvSpPr>
          <p:nvPr>
            <p:ph type="dt" sz="half" idx="10"/>
          </p:nvPr>
        </p:nvSpPr>
        <p:spPr/>
        <p:txBody>
          <a:bodyPr/>
          <a:lstStyle/>
          <a:p>
            <a:fld id="{11DE09DB-54F3-4A25-8433-576C815216A5}" type="datetimeFigureOut">
              <a:rPr lang="en-GB" smtClean="0"/>
              <a:t>09/10/2025</a:t>
            </a:fld>
            <a:endParaRPr lang="en-GB"/>
          </a:p>
        </p:txBody>
      </p:sp>
      <p:sp>
        <p:nvSpPr>
          <p:cNvPr id="5" name="Footer Placeholder 4">
            <a:extLst>
              <a:ext uri="{FF2B5EF4-FFF2-40B4-BE49-F238E27FC236}">
                <a16:creationId xmlns:a16="http://schemas.microsoft.com/office/drawing/2014/main" id="{BE9C486D-330C-EC87-7208-8BCA081BA2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141C2C-3F62-65E7-D043-A367A1931E5A}"/>
              </a:ext>
            </a:extLst>
          </p:cNvPr>
          <p:cNvSpPr>
            <a:spLocks noGrp="1"/>
          </p:cNvSpPr>
          <p:nvPr>
            <p:ph type="sldNum" sz="quarter" idx="12"/>
          </p:nvPr>
        </p:nvSpPr>
        <p:spPr/>
        <p:txBody>
          <a:bodyPr/>
          <a:lstStyle/>
          <a:p>
            <a:fld id="{B08910C9-AFF1-4323-A76B-35D004442B39}" type="slidenum">
              <a:rPr lang="en-GB" smtClean="0"/>
              <a:t>‹#›</a:t>
            </a:fld>
            <a:endParaRPr lang="en-GB"/>
          </a:p>
        </p:txBody>
      </p:sp>
    </p:spTree>
    <p:extLst>
      <p:ext uri="{BB962C8B-B14F-4D97-AF65-F5344CB8AC3E}">
        <p14:creationId xmlns:p14="http://schemas.microsoft.com/office/powerpoint/2010/main" val="1906577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6508C8-44BB-75F1-A8B0-778DD0DF87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BAE347-7551-92B8-B2E1-6A2EFD3519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1CC18D-5F3F-7826-2651-C757126B0A13}"/>
              </a:ext>
            </a:extLst>
          </p:cNvPr>
          <p:cNvSpPr>
            <a:spLocks noGrp="1"/>
          </p:cNvSpPr>
          <p:nvPr>
            <p:ph type="dt" sz="half" idx="10"/>
          </p:nvPr>
        </p:nvSpPr>
        <p:spPr/>
        <p:txBody>
          <a:bodyPr/>
          <a:lstStyle/>
          <a:p>
            <a:fld id="{11DE09DB-54F3-4A25-8433-576C815216A5}" type="datetimeFigureOut">
              <a:rPr lang="en-GB" smtClean="0"/>
              <a:t>09/10/2025</a:t>
            </a:fld>
            <a:endParaRPr lang="en-GB"/>
          </a:p>
        </p:txBody>
      </p:sp>
      <p:sp>
        <p:nvSpPr>
          <p:cNvPr id="5" name="Footer Placeholder 4">
            <a:extLst>
              <a:ext uri="{FF2B5EF4-FFF2-40B4-BE49-F238E27FC236}">
                <a16:creationId xmlns:a16="http://schemas.microsoft.com/office/drawing/2014/main" id="{5F391D6A-AEDC-8056-CBAC-040FEAE717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2496A1-CDEA-E8D1-1855-B1178249D5F0}"/>
              </a:ext>
            </a:extLst>
          </p:cNvPr>
          <p:cNvSpPr>
            <a:spLocks noGrp="1"/>
          </p:cNvSpPr>
          <p:nvPr>
            <p:ph type="sldNum" sz="quarter" idx="12"/>
          </p:nvPr>
        </p:nvSpPr>
        <p:spPr/>
        <p:txBody>
          <a:bodyPr/>
          <a:lstStyle/>
          <a:p>
            <a:fld id="{B08910C9-AFF1-4323-A76B-35D004442B39}" type="slidenum">
              <a:rPr lang="en-GB" smtClean="0"/>
              <a:t>‹#›</a:t>
            </a:fld>
            <a:endParaRPr lang="en-GB"/>
          </a:p>
        </p:txBody>
      </p:sp>
    </p:spTree>
    <p:extLst>
      <p:ext uri="{BB962C8B-B14F-4D97-AF65-F5344CB8AC3E}">
        <p14:creationId xmlns:p14="http://schemas.microsoft.com/office/powerpoint/2010/main" val="3538359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6E774536-8BAD-2648-8B01-70CC9CEA9D4A}" type="datetimeFigureOut">
              <a:rPr lang="en-US" smtClean="0"/>
              <a:t>10/9/2025</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FBF1BEAA-0DB6-104C-94B4-05434588F0A8}" type="slidenum">
              <a:rPr lang="en-US" smtClean="0"/>
              <a:t>‹#›</a:t>
            </a:fld>
            <a:endParaRPr lang="en-US"/>
          </a:p>
        </p:txBody>
      </p:sp>
    </p:spTree>
    <p:extLst>
      <p:ext uri="{BB962C8B-B14F-4D97-AF65-F5344CB8AC3E}">
        <p14:creationId xmlns:p14="http://schemas.microsoft.com/office/powerpoint/2010/main" val="4248750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6E774536-8BAD-2648-8B01-70CC9CEA9D4A}" type="datetimeFigureOut">
              <a:rPr lang="en-US" smtClean="0"/>
              <a:t>10/9/2025</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FBF1BEAA-0DB6-104C-94B4-05434588F0A8}" type="slidenum">
              <a:rPr lang="en-US" smtClean="0"/>
              <a:t>‹#›</a:t>
            </a:fld>
            <a:endParaRPr lang="en-US"/>
          </a:p>
        </p:txBody>
      </p:sp>
    </p:spTree>
    <p:extLst>
      <p:ext uri="{BB962C8B-B14F-4D97-AF65-F5344CB8AC3E}">
        <p14:creationId xmlns:p14="http://schemas.microsoft.com/office/powerpoint/2010/main" val="23119515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6E774536-8BAD-2648-8B01-70CC9CEA9D4A}" type="datetimeFigureOut">
              <a:rPr lang="en-US" smtClean="0"/>
              <a:t>10/9/2025</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FBF1BEAA-0DB6-104C-94B4-05434588F0A8}" type="slidenum">
              <a:rPr lang="en-US" smtClean="0"/>
              <a:t>‹#›</a:t>
            </a:fld>
            <a:endParaRPr lang="en-US"/>
          </a:p>
        </p:txBody>
      </p:sp>
    </p:spTree>
    <p:extLst>
      <p:ext uri="{BB962C8B-B14F-4D97-AF65-F5344CB8AC3E}">
        <p14:creationId xmlns:p14="http://schemas.microsoft.com/office/powerpoint/2010/main" val="372608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6E774536-8BAD-2648-8B01-70CC9CEA9D4A}" type="datetimeFigureOut">
              <a:rPr lang="en-US" smtClean="0"/>
              <a:t>10/9/2025</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FBF1BEAA-0DB6-104C-94B4-05434588F0A8}" type="slidenum">
              <a:rPr lang="en-US" smtClean="0"/>
              <a:t>‹#›</a:t>
            </a:fld>
            <a:endParaRPr lang="en-US"/>
          </a:p>
        </p:txBody>
      </p:sp>
    </p:spTree>
    <p:extLst>
      <p:ext uri="{BB962C8B-B14F-4D97-AF65-F5344CB8AC3E}">
        <p14:creationId xmlns:p14="http://schemas.microsoft.com/office/powerpoint/2010/main" val="3976029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609600" y="6356352"/>
            <a:ext cx="2844800" cy="365125"/>
          </a:xfrm>
          <a:prstGeom prst="rect">
            <a:avLst/>
          </a:prstGeom>
        </p:spPr>
        <p:txBody>
          <a:bodyPr/>
          <a:lstStyle/>
          <a:p>
            <a:fld id="{6E774536-8BAD-2648-8B01-70CC9CEA9D4A}" type="datetimeFigureOut">
              <a:rPr lang="en-US" smtClean="0"/>
              <a:t>10/9/2025</a:t>
            </a:fld>
            <a:endParaRPr lang="en-US"/>
          </a:p>
        </p:txBody>
      </p:sp>
      <p:sp>
        <p:nvSpPr>
          <p:cNvPr id="8" name="Footer Placeholder 7"/>
          <p:cNvSpPr>
            <a:spLocks noGrp="1"/>
          </p:cNvSpPr>
          <p:nvPr>
            <p:ph type="ftr" sz="quarter" idx="11"/>
          </p:nvPr>
        </p:nvSpPr>
        <p:spPr>
          <a:xfrm>
            <a:off x="4165600"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2"/>
            <a:ext cx="2844800" cy="365125"/>
          </a:xfrm>
          <a:prstGeom prst="rect">
            <a:avLst/>
          </a:prstGeom>
        </p:spPr>
        <p:txBody>
          <a:bodyPr/>
          <a:lstStyle/>
          <a:p>
            <a:fld id="{FBF1BEAA-0DB6-104C-94B4-05434588F0A8}" type="slidenum">
              <a:rPr lang="en-US" smtClean="0"/>
              <a:t>‹#›</a:t>
            </a:fld>
            <a:endParaRPr lang="en-US"/>
          </a:p>
        </p:txBody>
      </p:sp>
    </p:spTree>
    <p:extLst>
      <p:ext uri="{BB962C8B-B14F-4D97-AF65-F5344CB8AC3E}">
        <p14:creationId xmlns:p14="http://schemas.microsoft.com/office/powerpoint/2010/main" val="1710417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6E774536-8BAD-2648-8B01-70CC9CEA9D4A}" type="datetimeFigureOut">
              <a:rPr lang="en-US" smtClean="0"/>
              <a:t>10/9/2025</a:t>
            </a:fld>
            <a:endParaRPr lang="en-US"/>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fld id="{FBF1BEAA-0DB6-104C-94B4-05434588F0A8}" type="slidenum">
              <a:rPr lang="en-US" smtClean="0"/>
              <a:t>‹#›</a:t>
            </a:fld>
            <a:endParaRPr lang="en-US"/>
          </a:p>
        </p:txBody>
      </p:sp>
    </p:spTree>
    <p:extLst>
      <p:ext uri="{BB962C8B-B14F-4D97-AF65-F5344CB8AC3E}">
        <p14:creationId xmlns:p14="http://schemas.microsoft.com/office/powerpoint/2010/main" val="3720103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fld id="{6E774536-8BAD-2648-8B01-70CC9CEA9D4A}" type="datetimeFigureOut">
              <a:rPr lang="en-US" smtClean="0"/>
              <a:t>10/9/2025</a:t>
            </a:fld>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FBF1BEAA-0DB6-104C-94B4-05434588F0A8}" type="slidenum">
              <a:rPr lang="en-US" smtClean="0"/>
              <a:t>‹#›</a:t>
            </a:fld>
            <a:endParaRPr lang="en-US"/>
          </a:p>
        </p:txBody>
      </p:sp>
    </p:spTree>
    <p:extLst>
      <p:ext uri="{BB962C8B-B14F-4D97-AF65-F5344CB8AC3E}">
        <p14:creationId xmlns:p14="http://schemas.microsoft.com/office/powerpoint/2010/main" val="4101418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DC957-BEDD-8FA6-6E60-BC69257588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5AD253-E386-B62E-080E-82BA9839F1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40D926-0864-6A32-0490-B7F2380B2FD7}"/>
              </a:ext>
            </a:extLst>
          </p:cNvPr>
          <p:cNvSpPr>
            <a:spLocks noGrp="1"/>
          </p:cNvSpPr>
          <p:nvPr>
            <p:ph type="dt" sz="half" idx="10"/>
          </p:nvPr>
        </p:nvSpPr>
        <p:spPr/>
        <p:txBody>
          <a:bodyPr/>
          <a:lstStyle/>
          <a:p>
            <a:fld id="{55CC2EDB-DEDC-4143-9873-ECE6587B83DA}" type="datetimeFigureOut">
              <a:rPr lang="en-GB" smtClean="0"/>
              <a:t>09/10/2025</a:t>
            </a:fld>
            <a:endParaRPr lang="en-GB"/>
          </a:p>
        </p:txBody>
      </p:sp>
      <p:sp>
        <p:nvSpPr>
          <p:cNvPr id="5" name="Footer Placeholder 4">
            <a:extLst>
              <a:ext uri="{FF2B5EF4-FFF2-40B4-BE49-F238E27FC236}">
                <a16:creationId xmlns:a16="http://schemas.microsoft.com/office/drawing/2014/main" id="{EEC58EDE-D51D-95CE-E05B-2BFA58214D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BE5B76-6805-BF8B-AE68-6F00A258B3FF}"/>
              </a:ext>
            </a:extLst>
          </p:cNvPr>
          <p:cNvSpPr>
            <a:spLocks noGrp="1"/>
          </p:cNvSpPr>
          <p:nvPr>
            <p:ph type="sldNum" sz="quarter" idx="12"/>
          </p:nvPr>
        </p:nvSpPr>
        <p:spPr/>
        <p:txBody>
          <a:bodyPr/>
          <a:lstStyle/>
          <a:p>
            <a:fld id="{21886F4B-BC33-468C-A07D-5B6BF3E4726C}" type="slidenum">
              <a:rPr lang="en-GB" smtClean="0"/>
              <a:t>‹#›</a:t>
            </a:fld>
            <a:endParaRPr lang="en-GB"/>
          </a:p>
        </p:txBody>
      </p:sp>
    </p:spTree>
    <p:extLst>
      <p:ext uri="{BB962C8B-B14F-4D97-AF65-F5344CB8AC3E}">
        <p14:creationId xmlns:p14="http://schemas.microsoft.com/office/powerpoint/2010/main" val="713252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6E774536-8BAD-2648-8B01-70CC9CEA9D4A}" type="datetimeFigureOut">
              <a:rPr lang="en-US" smtClean="0"/>
              <a:t>10/9/2025</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FBF1BEAA-0DB6-104C-94B4-05434588F0A8}" type="slidenum">
              <a:rPr lang="en-US" smtClean="0"/>
              <a:t>‹#›</a:t>
            </a:fld>
            <a:endParaRPr lang="en-US"/>
          </a:p>
        </p:txBody>
      </p:sp>
    </p:spTree>
    <p:extLst>
      <p:ext uri="{BB962C8B-B14F-4D97-AF65-F5344CB8AC3E}">
        <p14:creationId xmlns:p14="http://schemas.microsoft.com/office/powerpoint/2010/main" val="22917395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6E774536-8BAD-2648-8B01-70CC9CEA9D4A}" type="datetimeFigureOut">
              <a:rPr lang="en-US" smtClean="0"/>
              <a:t>10/9/2025</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FBF1BEAA-0DB6-104C-94B4-05434588F0A8}" type="slidenum">
              <a:rPr lang="en-US" smtClean="0"/>
              <a:t>‹#›</a:t>
            </a:fld>
            <a:endParaRPr lang="en-US"/>
          </a:p>
        </p:txBody>
      </p:sp>
    </p:spTree>
    <p:extLst>
      <p:ext uri="{BB962C8B-B14F-4D97-AF65-F5344CB8AC3E}">
        <p14:creationId xmlns:p14="http://schemas.microsoft.com/office/powerpoint/2010/main" val="7693521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6E774536-8BAD-2648-8B01-70CC9CEA9D4A}" type="datetimeFigureOut">
              <a:rPr lang="en-US" smtClean="0"/>
              <a:t>10/9/2025</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FBF1BEAA-0DB6-104C-94B4-05434588F0A8}" type="slidenum">
              <a:rPr lang="en-US" smtClean="0"/>
              <a:t>‹#›</a:t>
            </a:fld>
            <a:endParaRPr lang="en-US"/>
          </a:p>
        </p:txBody>
      </p:sp>
    </p:spTree>
    <p:extLst>
      <p:ext uri="{BB962C8B-B14F-4D97-AF65-F5344CB8AC3E}">
        <p14:creationId xmlns:p14="http://schemas.microsoft.com/office/powerpoint/2010/main" val="2323679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6E774536-8BAD-2648-8B01-70CC9CEA9D4A}" type="datetimeFigureOut">
              <a:rPr lang="en-US" smtClean="0"/>
              <a:t>10/9/2025</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FBF1BEAA-0DB6-104C-94B4-05434588F0A8}" type="slidenum">
              <a:rPr lang="en-US" smtClean="0"/>
              <a:t>‹#›</a:t>
            </a:fld>
            <a:endParaRPr lang="en-US"/>
          </a:p>
        </p:txBody>
      </p:sp>
    </p:spTree>
    <p:extLst>
      <p:ext uri="{BB962C8B-B14F-4D97-AF65-F5344CB8AC3E}">
        <p14:creationId xmlns:p14="http://schemas.microsoft.com/office/powerpoint/2010/main" val="196200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4"/>
            <a:ext cx="5384800" cy="4525963"/>
          </a:xfrm>
          <a:prstGeom prst="rect">
            <a:avLst/>
          </a:prstGeom>
        </p:spPr>
        <p:txBody>
          <a:bodyPr/>
          <a:lstStyle>
            <a:lvl1pPr>
              <a:defRPr sz="3047"/>
            </a:lvl1pPr>
            <a:lvl2pPr>
              <a:defRPr sz="2585"/>
            </a:lvl2pPr>
            <a:lvl3pPr>
              <a:defRPr sz="2123"/>
            </a:lvl3pPr>
            <a:lvl4pPr>
              <a:defRPr sz="1939"/>
            </a:lvl4pPr>
            <a:lvl5pPr>
              <a:defRPr sz="1939"/>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a:prstGeom prst="rect">
            <a:avLst/>
          </a:prstGeom>
        </p:spPr>
        <p:txBody>
          <a:bodyPr/>
          <a:lstStyle>
            <a:lvl1pPr>
              <a:defRPr sz="3047"/>
            </a:lvl1pPr>
            <a:lvl2pPr>
              <a:defRPr sz="2585"/>
            </a:lvl2pPr>
            <a:lvl3pPr>
              <a:defRPr sz="2123"/>
            </a:lvl3pPr>
            <a:lvl4pPr>
              <a:defRPr sz="1939"/>
            </a:lvl4pPr>
            <a:lvl5pPr>
              <a:defRPr sz="1939"/>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45288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16464834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2459311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1360720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28318711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3555435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8D569-4BF4-9A7F-37CA-617814CDC0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5591E7-B26B-D2B1-10A6-613488BC79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25328F-2E32-62D7-D668-F96E0085C0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110D286-0952-DA7B-9E3C-4642ECB69C7F}"/>
              </a:ext>
            </a:extLst>
          </p:cNvPr>
          <p:cNvSpPr>
            <a:spLocks noGrp="1"/>
          </p:cNvSpPr>
          <p:nvPr>
            <p:ph type="dt" sz="half" idx="10"/>
          </p:nvPr>
        </p:nvSpPr>
        <p:spPr/>
        <p:txBody>
          <a:bodyPr/>
          <a:lstStyle/>
          <a:p>
            <a:fld id="{55CC2EDB-DEDC-4143-9873-ECE6587B83DA}" type="datetimeFigureOut">
              <a:rPr lang="en-GB" smtClean="0"/>
              <a:t>09/10/2025</a:t>
            </a:fld>
            <a:endParaRPr lang="en-GB"/>
          </a:p>
        </p:txBody>
      </p:sp>
      <p:sp>
        <p:nvSpPr>
          <p:cNvPr id="6" name="Footer Placeholder 5">
            <a:extLst>
              <a:ext uri="{FF2B5EF4-FFF2-40B4-BE49-F238E27FC236}">
                <a16:creationId xmlns:a16="http://schemas.microsoft.com/office/drawing/2014/main" id="{D3E5751E-7F92-6748-799B-EC5B878463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044B32-A92E-983F-DB33-FF90D9792901}"/>
              </a:ext>
            </a:extLst>
          </p:cNvPr>
          <p:cNvSpPr>
            <a:spLocks noGrp="1"/>
          </p:cNvSpPr>
          <p:nvPr>
            <p:ph type="sldNum" sz="quarter" idx="12"/>
          </p:nvPr>
        </p:nvSpPr>
        <p:spPr/>
        <p:txBody>
          <a:bodyPr/>
          <a:lstStyle/>
          <a:p>
            <a:fld id="{21886F4B-BC33-468C-A07D-5B6BF3E4726C}" type="slidenum">
              <a:rPr lang="en-GB" smtClean="0"/>
              <a:t>‹#›</a:t>
            </a:fld>
            <a:endParaRPr lang="en-GB"/>
          </a:p>
        </p:txBody>
      </p:sp>
    </p:spTree>
    <p:extLst>
      <p:ext uri="{BB962C8B-B14F-4D97-AF65-F5344CB8AC3E}">
        <p14:creationId xmlns:p14="http://schemas.microsoft.com/office/powerpoint/2010/main" val="3696891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6548934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3944416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3266735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12893611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16987573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27795546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26144283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37933156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16826102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4072432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A23E6-84EB-5272-AB03-E0A79F825D6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E1B685-C8A2-A1D9-5C92-93942C13EE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215FC4-D9C2-94EB-9FB4-C731DFEFF6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DE98988-6387-8AF6-8998-6404BEC037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708B82-98E5-07DD-9EDE-C0193F65C7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3ECEC41-750F-A6A9-691C-B9648CD2B6A3}"/>
              </a:ext>
            </a:extLst>
          </p:cNvPr>
          <p:cNvSpPr>
            <a:spLocks noGrp="1"/>
          </p:cNvSpPr>
          <p:nvPr>
            <p:ph type="dt" sz="half" idx="10"/>
          </p:nvPr>
        </p:nvSpPr>
        <p:spPr/>
        <p:txBody>
          <a:bodyPr/>
          <a:lstStyle/>
          <a:p>
            <a:fld id="{55CC2EDB-DEDC-4143-9873-ECE6587B83DA}" type="datetimeFigureOut">
              <a:rPr lang="en-GB" smtClean="0"/>
              <a:t>09/10/2025</a:t>
            </a:fld>
            <a:endParaRPr lang="en-GB"/>
          </a:p>
        </p:txBody>
      </p:sp>
      <p:sp>
        <p:nvSpPr>
          <p:cNvPr id="8" name="Footer Placeholder 7">
            <a:extLst>
              <a:ext uri="{FF2B5EF4-FFF2-40B4-BE49-F238E27FC236}">
                <a16:creationId xmlns:a16="http://schemas.microsoft.com/office/drawing/2014/main" id="{7D2E2D8E-9089-45DF-46C5-12203E2C812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EA00291-A480-BFBD-2DD1-04090C5A6EEE}"/>
              </a:ext>
            </a:extLst>
          </p:cNvPr>
          <p:cNvSpPr>
            <a:spLocks noGrp="1"/>
          </p:cNvSpPr>
          <p:nvPr>
            <p:ph type="sldNum" sz="quarter" idx="12"/>
          </p:nvPr>
        </p:nvSpPr>
        <p:spPr/>
        <p:txBody>
          <a:bodyPr/>
          <a:lstStyle/>
          <a:p>
            <a:fld id="{21886F4B-BC33-468C-A07D-5B6BF3E4726C}" type="slidenum">
              <a:rPr lang="en-GB" smtClean="0"/>
              <a:t>‹#›</a:t>
            </a:fld>
            <a:endParaRPr lang="en-GB"/>
          </a:p>
        </p:txBody>
      </p:sp>
    </p:spTree>
    <p:extLst>
      <p:ext uri="{BB962C8B-B14F-4D97-AF65-F5344CB8AC3E}">
        <p14:creationId xmlns:p14="http://schemas.microsoft.com/office/powerpoint/2010/main" val="42642999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4808623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14108576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36290739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14293867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19404069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37289254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17408255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0D4E285-831A-417A-8466-5F2E67354CE6}" type="datetimeFigureOut">
              <a:rPr lang="en-GB" smtClean="0"/>
              <a:t>09/10/2025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7CEEF1-8AA5-4DAB-9F1A-9A80BE2ED1DD}" type="slidenum">
              <a:rPr lang="en-GB" smtClean="0"/>
              <a:t>‹#›</a:t>
            </a:fld>
            <a:endParaRPr lang="en-GB"/>
          </a:p>
        </p:txBody>
      </p:sp>
    </p:spTree>
    <p:extLst>
      <p:ext uri="{BB962C8B-B14F-4D97-AF65-F5344CB8AC3E}">
        <p14:creationId xmlns:p14="http://schemas.microsoft.com/office/powerpoint/2010/main" val="15194690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32A6E8-4B2E-420B-ADA1-DBDD156E7F04}" type="datetimeFigureOut">
              <a:rPr lang="en-GB" smtClean="0"/>
              <a:t>09/10/2025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39B58F-05C0-4328-974B-A5334CA80D97}" type="slidenum">
              <a:rPr lang="en-GB" smtClean="0"/>
              <a:t>‹#›</a:t>
            </a:fld>
            <a:endParaRPr lang="en-GB"/>
          </a:p>
        </p:txBody>
      </p:sp>
    </p:spTree>
    <p:extLst>
      <p:ext uri="{BB962C8B-B14F-4D97-AF65-F5344CB8AC3E}">
        <p14:creationId xmlns:p14="http://schemas.microsoft.com/office/powerpoint/2010/main" val="5372910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D4E285-831A-417A-8466-5F2E67354CE6}" type="datetimeFigureOut">
              <a:rPr lang="en-GB" smtClean="0"/>
              <a:t>09/10/2025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7CEEF1-8AA5-4DAB-9F1A-9A80BE2ED1DD}" type="slidenum">
              <a:rPr lang="en-GB" smtClean="0"/>
              <a:t>‹#›</a:t>
            </a:fld>
            <a:endParaRPr lang="en-GB"/>
          </a:p>
        </p:txBody>
      </p:sp>
    </p:spTree>
    <p:extLst>
      <p:ext uri="{BB962C8B-B14F-4D97-AF65-F5344CB8AC3E}">
        <p14:creationId xmlns:p14="http://schemas.microsoft.com/office/powerpoint/2010/main" val="463705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963E-DAC8-2965-A09B-D9565FAB929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687FF0C-B2B5-F309-C37B-79FE53633EAA}"/>
              </a:ext>
            </a:extLst>
          </p:cNvPr>
          <p:cNvSpPr>
            <a:spLocks noGrp="1"/>
          </p:cNvSpPr>
          <p:nvPr>
            <p:ph type="dt" sz="half" idx="10"/>
          </p:nvPr>
        </p:nvSpPr>
        <p:spPr/>
        <p:txBody>
          <a:bodyPr/>
          <a:lstStyle/>
          <a:p>
            <a:fld id="{55CC2EDB-DEDC-4143-9873-ECE6587B83DA}" type="datetimeFigureOut">
              <a:rPr lang="en-GB" smtClean="0"/>
              <a:t>09/10/2025</a:t>
            </a:fld>
            <a:endParaRPr lang="en-GB"/>
          </a:p>
        </p:txBody>
      </p:sp>
      <p:sp>
        <p:nvSpPr>
          <p:cNvPr id="4" name="Footer Placeholder 3">
            <a:extLst>
              <a:ext uri="{FF2B5EF4-FFF2-40B4-BE49-F238E27FC236}">
                <a16:creationId xmlns:a16="http://schemas.microsoft.com/office/drawing/2014/main" id="{8CAC58E6-AD77-72F0-5C27-1C671E1739A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367AF0D-4FBE-25D0-1553-E28FD3353F0C}"/>
              </a:ext>
            </a:extLst>
          </p:cNvPr>
          <p:cNvSpPr>
            <a:spLocks noGrp="1"/>
          </p:cNvSpPr>
          <p:nvPr>
            <p:ph type="sldNum" sz="quarter" idx="12"/>
          </p:nvPr>
        </p:nvSpPr>
        <p:spPr/>
        <p:txBody>
          <a:bodyPr/>
          <a:lstStyle/>
          <a:p>
            <a:fld id="{21886F4B-BC33-468C-A07D-5B6BF3E4726C}" type="slidenum">
              <a:rPr lang="en-GB" smtClean="0"/>
              <a:t>‹#›</a:t>
            </a:fld>
            <a:endParaRPr lang="en-GB"/>
          </a:p>
        </p:txBody>
      </p:sp>
    </p:spTree>
    <p:extLst>
      <p:ext uri="{BB962C8B-B14F-4D97-AF65-F5344CB8AC3E}">
        <p14:creationId xmlns:p14="http://schemas.microsoft.com/office/powerpoint/2010/main" val="4292500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0D4E285-831A-417A-8466-5F2E67354CE6}" type="datetimeFigureOut">
              <a:rPr lang="en-GB" smtClean="0"/>
              <a:t>09/10/2025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7CEEF1-8AA5-4DAB-9F1A-9A80BE2ED1DD}" type="slidenum">
              <a:rPr lang="en-GB" smtClean="0"/>
              <a:t>‹#›</a:t>
            </a:fld>
            <a:endParaRPr lang="en-GB"/>
          </a:p>
        </p:txBody>
      </p:sp>
    </p:spTree>
    <p:extLst>
      <p:ext uri="{BB962C8B-B14F-4D97-AF65-F5344CB8AC3E}">
        <p14:creationId xmlns:p14="http://schemas.microsoft.com/office/powerpoint/2010/main" val="31251198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0D4E285-831A-417A-8466-5F2E67354CE6}" type="datetimeFigureOut">
              <a:rPr lang="en-GB" smtClean="0"/>
              <a:t>09/10/2025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7CEEF1-8AA5-4DAB-9F1A-9A80BE2ED1DD}" type="slidenum">
              <a:rPr lang="en-GB" smtClean="0"/>
              <a:t>‹#›</a:t>
            </a:fld>
            <a:endParaRPr lang="en-GB"/>
          </a:p>
        </p:txBody>
      </p:sp>
    </p:spTree>
    <p:extLst>
      <p:ext uri="{BB962C8B-B14F-4D97-AF65-F5344CB8AC3E}">
        <p14:creationId xmlns:p14="http://schemas.microsoft.com/office/powerpoint/2010/main" val="8294117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0D4E285-831A-417A-8466-5F2E67354CE6}" type="datetimeFigureOut">
              <a:rPr lang="en-GB" smtClean="0"/>
              <a:t>09/10/2025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7CEEF1-8AA5-4DAB-9F1A-9A80BE2ED1DD}" type="slidenum">
              <a:rPr lang="en-GB" smtClean="0"/>
              <a:t>‹#›</a:t>
            </a:fld>
            <a:endParaRPr lang="en-GB"/>
          </a:p>
        </p:txBody>
      </p:sp>
    </p:spTree>
    <p:extLst>
      <p:ext uri="{BB962C8B-B14F-4D97-AF65-F5344CB8AC3E}">
        <p14:creationId xmlns:p14="http://schemas.microsoft.com/office/powerpoint/2010/main" val="41277168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4E285-831A-417A-8466-5F2E67354CE6}" type="datetimeFigureOut">
              <a:rPr lang="en-GB" smtClean="0"/>
              <a:t>09/10/2025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7CEEF1-8AA5-4DAB-9F1A-9A80BE2ED1DD}" type="slidenum">
              <a:rPr lang="en-GB" smtClean="0"/>
              <a:t>‹#›</a:t>
            </a:fld>
            <a:endParaRPr lang="en-GB"/>
          </a:p>
        </p:txBody>
      </p:sp>
    </p:spTree>
    <p:extLst>
      <p:ext uri="{BB962C8B-B14F-4D97-AF65-F5344CB8AC3E}">
        <p14:creationId xmlns:p14="http://schemas.microsoft.com/office/powerpoint/2010/main" val="38859106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D4E285-831A-417A-8466-5F2E67354CE6}" type="datetimeFigureOut">
              <a:rPr lang="en-GB" smtClean="0"/>
              <a:t>09/10/2025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7CEEF1-8AA5-4DAB-9F1A-9A80BE2ED1DD}" type="slidenum">
              <a:rPr lang="en-GB" smtClean="0"/>
              <a:t>‹#›</a:t>
            </a:fld>
            <a:endParaRPr lang="en-GB"/>
          </a:p>
        </p:txBody>
      </p:sp>
    </p:spTree>
    <p:extLst>
      <p:ext uri="{BB962C8B-B14F-4D97-AF65-F5344CB8AC3E}">
        <p14:creationId xmlns:p14="http://schemas.microsoft.com/office/powerpoint/2010/main" val="6776141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D4E285-831A-417A-8466-5F2E67354CE6}" type="datetimeFigureOut">
              <a:rPr lang="en-GB" smtClean="0"/>
              <a:t>09/10/2025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7CEEF1-8AA5-4DAB-9F1A-9A80BE2ED1DD}" type="slidenum">
              <a:rPr lang="en-GB" smtClean="0"/>
              <a:t>‹#›</a:t>
            </a:fld>
            <a:endParaRPr lang="en-GB"/>
          </a:p>
        </p:txBody>
      </p:sp>
    </p:spTree>
    <p:extLst>
      <p:ext uri="{BB962C8B-B14F-4D97-AF65-F5344CB8AC3E}">
        <p14:creationId xmlns:p14="http://schemas.microsoft.com/office/powerpoint/2010/main" val="25804089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D4E285-831A-417A-8466-5F2E67354CE6}" type="datetimeFigureOut">
              <a:rPr lang="en-GB" smtClean="0"/>
              <a:t>09/10/2025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7CEEF1-8AA5-4DAB-9F1A-9A80BE2ED1DD}" type="slidenum">
              <a:rPr lang="en-GB" smtClean="0"/>
              <a:t>‹#›</a:t>
            </a:fld>
            <a:endParaRPr lang="en-GB"/>
          </a:p>
        </p:txBody>
      </p:sp>
    </p:spTree>
    <p:extLst>
      <p:ext uri="{BB962C8B-B14F-4D97-AF65-F5344CB8AC3E}">
        <p14:creationId xmlns:p14="http://schemas.microsoft.com/office/powerpoint/2010/main" val="5198169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D4E285-831A-417A-8466-5F2E67354CE6}" type="datetimeFigureOut">
              <a:rPr lang="en-GB" smtClean="0"/>
              <a:t>09/10/2025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7CEEF1-8AA5-4DAB-9F1A-9A80BE2ED1DD}" type="slidenum">
              <a:rPr lang="en-GB" smtClean="0"/>
              <a:t>‹#›</a:t>
            </a:fld>
            <a:endParaRPr lang="en-GB"/>
          </a:p>
        </p:txBody>
      </p:sp>
    </p:spTree>
    <p:extLst>
      <p:ext uri="{BB962C8B-B14F-4D97-AF65-F5344CB8AC3E}">
        <p14:creationId xmlns:p14="http://schemas.microsoft.com/office/powerpoint/2010/main" val="16998813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26839885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3657767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1EFC42-1BD0-6A3A-5BCE-E60835C41AA5}"/>
              </a:ext>
            </a:extLst>
          </p:cNvPr>
          <p:cNvSpPr>
            <a:spLocks noGrp="1"/>
          </p:cNvSpPr>
          <p:nvPr>
            <p:ph type="dt" sz="half" idx="10"/>
          </p:nvPr>
        </p:nvSpPr>
        <p:spPr/>
        <p:txBody>
          <a:bodyPr/>
          <a:lstStyle/>
          <a:p>
            <a:fld id="{55CC2EDB-DEDC-4143-9873-ECE6587B83DA}" type="datetimeFigureOut">
              <a:rPr lang="en-GB" smtClean="0"/>
              <a:t>09/10/2025</a:t>
            </a:fld>
            <a:endParaRPr lang="en-GB"/>
          </a:p>
        </p:txBody>
      </p:sp>
      <p:sp>
        <p:nvSpPr>
          <p:cNvPr id="3" name="Footer Placeholder 2">
            <a:extLst>
              <a:ext uri="{FF2B5EF4-FFF2-40B4-BE49-F238E27FC236}">
                <a16:creationId xmlns:a16="http://schemas.microsoft.com/office/drawing/2014/main" id="{116CC8FB-154C-EAFB-85BA-288CF1F43B6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8815C12-1763-4135-5EC6-1154867E71ED}"/>
              </a:ext>
            </a:extLst>
          </p:cNvPr>
          <p:cNvSpPr>
            <a:spLocks noGrp="1"/>
          </p:cNvSpPr>
          <p:nvPr>
            <p:ph type="sldNum" sz="quarter" idx="12"/>
          </p:nvPr>
        </p:nvSpPr>
        <p:spPr/>
        <p:txBody>
          <a:bodyPr/>
          <a:lstStyle/>
          <a:p>
            <a:fld id="{21886F4B-BC33-468C-A07D-5B6BF3E4726C}" type="slidenum">
              <a:rPr lang="en-GB" smtClean="0"/>
              <a:t>‹#›</a:t>
            </a:fld>
            <a:endParaRPr lang="en-GB"/>
          </a:p>
        </p:txBody>
      </p:sp>
    </p:spTree>
    <p:extLst>
      <p:ext uri="{BB962C8B-B14F-4D97-AF65-F5344CB8AC3E}">
        <p14:creationId xmlns:p14="http://schemas.microsoft.com/office/powerpoint/2010/main" val="13811817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38206857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10006597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39363732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34542443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42285627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41248536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18783430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24851741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16417827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327480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7C06E-66EB-728D-A52C-42176E9552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3E8BBA-031B-DEB1-8941-74083E5469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EEB34C6-7ED6-A28B-D494-E77A600D71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A9AB47-5ACF-5E69-3D7C-D676281FBBDE}"/>
              </a:ext>
            </a:extLst>
          </p:cNvPr>
          <p:cNvSpPr>
            <a:spLocks noGrp="1"/>
          </p:cNvSpPr>
          <p:nvPr>
            <p:ph type="dt" sz="half" idx="10"/>
          </p:nvPr>
        </p:nvSpPr>
        <p:spPr/>
        <p:txBody>
          <a:bodyPr/>
          <a:lstStyle/>
          <a:p>
            <a:fld id="{55CC2EDB-DEDC-4143-9873-ECE6587B83DA}" type="datetimeFigureOut">
              <a:rPr lang="en-GB" smtClean="0"/>
              <a:t>09/10/2025</a:t>
            </a:fld>
            <a:endParaRPr lang="en-GB"/>
          </a:p>
        </p:txBody>
      </p:sp>
      <p:sp>
        <p:nvSpPr>
          <p:cNvPr id="6" name="Footer Placeholder 5">
            <a:extLst>
              <a:ext uri="{FF2B5EF4-FFF2-40B4-BE49-F238E27FC236}">
                <a16:creationId xmlns:a16="http://schemas.microsoft.com/office/drawing/2014/main" id="{5E2DC481-8B3D-4024-9F05-DDCBE56A9C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F31B02-6FF5-60AC-9AA5-2CE45CC0A044}"/>
              </a:ext>
            </a:extLst>
          </p:cNvPr>
          <p:cNvSpPr>
            <a:spLocks noGrp="1"/>
          </p:cNvSpPr>
          <p:nvPr>
            <p:ph type="sldNum" sz="quarter" idx="12"/>
          </p:nvPr>
        </p:nvSpPr>
        <p:spPr/>
        <p:txBody>
          <a:bodyPr/>
          <a:lstStyle/>
          <a:p>
            <a:fld id="{21886F4B-BC33-468C-A07D-5B6BF3E4726C}" type="slidenum">
              <a:rPr lang="en-GB" smtClean="0"/>
              <a:t>‹#›</a:t>
            </a:fld>
            <a:endParaRPr lang="en-GB"/>
          </a:p>
        </p:txBody>
      </p:sp>
    </p:spTree>
    <p:extLst>
      <p:ext uri="{BB962C8B-B14F-4D97-AF65-F5344CB8AC3E}">
        <p14:creationId xmlns:p14="http://schemas.microsoft.com/office/powerpoint/2010/main" val="13927995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38109150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12027700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6571088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39019444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16935023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18266430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41402726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26109506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28952090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EAE6002-8A27-8C45-B074-8D451E82D025}" type="datetimeFigureOut">
              <a:rPr lang="en-US" smtClean="0"/>
              <a:t>10/9/2025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C0A2A65-7AE8-9A44-954B-4A672EDD1ABF}" type="slidenum">
              <a:rPr lang="en-US" smtClean="0"/>
              <a:t>‹#›</a:t>
            </a:fld>
            <a:endParaRPr lang="en-US"/>
          </a:p>
        </p:txBody>
      </p:sp>
    </p:spTree>
    <p:extLst>
      <p:ext uri="{BB962C8B-B14F-4D97-AF65-F5344CB8AC3E}">
        <p14:creationId xmlns:p14="http://schemas.microsoft.com/office/powerpoint/2010/main" val="4220745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EC805-1E8A-CA89-A07C-C1455A236B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D1BD06A-1B00-E637-8EEE-E6DA04613A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08289C3-7DF2-04A8-F53F-0B3061EC89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EDE95E-1CA4-DEEA-3627-9C830D52876F}"/>
              </a:ext>
            </a:extLst>
          </p:cNvPr>
          <p:cNvSpPr>
            <a:spLocks noGrp="1"/>
          </p:cNvSpPr>
          <p:nvPr>
            <p:ph type="dt" sz="half" idx="10"/>
          </p:nvPr>
        </p:nvSpPr>
        <p:spPr/>
        <p:txBody>
          <a:bodyPr/>
          <a:lstStyle/>
          <a:p>
            <a:fld id="{55CC2EDB-DEDC-4143-9873-ECE6587B83DA}" type="datetimeFigureOut">
              <a:rPr lang="en-GB" smtClean="0"/>
              <a:t>09/10/2025</a:t>
            </a:fld>
            <a:endParaRPr lang="en-GB"/>
          </a:p>
        </p:txBody>
      </p:sp>
      <p:sp>
        <p:nvSpPr>
          <p:cNvPr id="6" name="Footer Placeholder 5">
            <a:extLst>
              <a:ext uri="{FF2B5EF4-FFF2-40B4-BE49-F238E27FC236}">
                <a16:creationId xmlns:a16="http://schemas.microsoft.com/office/drawing/2014/main" id="{DE008E7C-C550-DE41-5C94-9BD4F95BBA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4BACBF-AEDE-1CD7-FBDE-18C8C6AFDA83}"/>
              </a:ext>
            </a:extLst>
          </p:cNvPr>
          <p:cNvSpPr>
            <a:spLocks noGrp="1"/>
          </p:cNvSpPr>
          <p:nvPr>
            <p:ph type="sldNum" sz="quarter" idx="12"/>
          </p:nvPr>
        </p:nvSpPr>
        <p:spPr/>
        <p:txBody>
          <a:bodyPr/>
          <a:lstStyle/>
          <a:p>
            <a:fld id="{21886F4B-BC33-468C-A07D-5B6BF3E4726C}" type="slidenum">
              <a:rPr lang="en-GB" smtClean="0"/>
              <a:t>‹#›</a:t>
            </a:fld>
            <a:endParaRPr lang="en-GB"/>
          </a:p>
        </p:txBody>
      </p:sp>
    </p:spTree>
    <p:extLst>
      <p:ext uri="{BB962C8B-B14F-4D97-AF65-F5344CB8AC3E}">
        <p14:creationId xmlns:p14="http://schemas.microsoft.com/office/powerpoint/2010/main" val="1849306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F8FDE-510D-43AE-B2ED-54BBEFEE10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06FA5B-AEE3-481D-A085-B6100E062C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7F8CDE2-F757-48BF-9C50-95FCE990EA77}"/>
              </a:ext>
            </a:extLst>
          </p:cNvPr>
          <p:cNvSpPr>
            <a:spLocks noGrp="1"/>
          </p:cNvSpPr>
          <p:nvPr>
            <p:ph type="dt" sz="half" idx="10"/>
          </p:nvPr>
        </p:nvSpPr>
        <p:spPr/>
        <p:txBody>
          <a:bodyPr/>
          <a:lstStyle/>
          <a:p>
            <a:fld id="{40D4E285-831A-417A-8466-5F2E67354CE6}" type="datetimeFigureOut">
              <a:rPr lang="en-GB" smtClean="0"/>
              <a:t>09/10/2025</a:t>
            </a:fld>
            <a:endParaRPr lang="en-GB"/>
          </a:p>
        </p:txBody>
      </p:sp>
      <p:sp>
        <p:nvSpPr>
          <p:cNvPr id="5" name="Footer Placeholder 4">
            <a:extLst>
              <a:ext uri="{FF2B5EF4-FFF2-40B4-BE49-F238E27FC236}">
                <a16:creationId xmlns:a16="http://schemas.microsoft.com/office/drawing/2014/main" id="{3E253DB6-FE40-4F11-8887-15EC372B7E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DBC04A-5FBA-4327-A232-651B9685B2BA}"/>
              </a:ext>
            </a:extLst>
          </p:cNvPr>
          <p:cNvSpPr>
            <a:spLocks noGrp="1"/>
          </p:cNvSpPr>
          <p:nvPr>
            <p:ph type="sldNum" sz="quarter" idx="12"/>
          </p:nvPr>
        </p:nvSpPr>
        <p:spPr/>
        <p:txBody>
          <a:bodyPr/>
          <a:lstStyle/>
          <a:p>
            <a:fld id="{EF7CEEF1-8AA5-4DAB-9F1A-9A80BE2ED1DD}" type="slidenum">
              <a:rPr lang="en-GB" smtClean="0"/>
              <a:t>‹#›</a:t>
            </a:fld>
            <a:endParaRPr lang="en-GB"/>
          </a:p>
        </p:txBody>
      </p:sp>
    </p:spTree>
    <p:extLst>
      <p:ext uri="{BB962C8B-B14F-4D97-AF65-F5344CB8AC3E}">
        <p14:creationId xmlns:p14="http://schemas.microsoft.com/office/powerpoint/2010/main" val="15556042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E18CD-1DC0-4834-A9B2-52F84D0152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135195-750D-4BD4-9DF9-5DDE7AD240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CE3C44-D43B-453B-82CC-C75C0DDA08A7}"/>
              </a:ext>
            </a:extLst>
          </p:cNvPr>
          <p:cNvSpPr>
            <a:spLocks noGrp="1"/>
          </p:cNvSpPr>
          <p:nvPr>
            <p:ph type="dt" sz="half" idx="10"/>
          </p:nvPr>
        </p:nvSpPr>
        <p:spPr/>
        <p:txBody>
          <a:bodyPr/>
          <a:lstStyle/>
          <a:p>
            <a:fld id="{40D4E285-831A-417A-8466-5F2E67354CE6}" type="datetimeFigureOut">
              <a:rPr lang="en-GB" smtClean="0"/>
              <a:t>09/10/2025</a:t>
            </a:fld>
            <a:endParaRPr lang="en-GB"/>
          </a:p>
        </p:txBody>
      </p:sp>
      <p:sp>
        <p:nvSpPr>
          <p:cNvPr id="5" name="Footer Placeholder 4">
            <a:extLst>
              <a:ext uri="{FF2B5EF4-FFF2-40B4-BE49-F238E27FC236}">
                <a16:creationId xmlns:a16="http://schemas.microsoft.com/office/drawing/2014/main" id="{56EB03D4-41EC-45BB-88D3-6298E13759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88E862-6BC6-4AB8-A224-EC0D0F5EBA67}"/>
              </a:ext>
            </a:extLst>
          </p:cNvPr>
          <p:cNvSpPr>
            <a:spLocks noGrp="1"/>
          </p:cNvSpPr>
          <p:nvPr>
            <p:ph type="sldNum" sz="quarter" idx="12"/>
          </p:nvPr>
        </p:nvSpPr>
        <p:spPr/>
        <p:txBody>
          <a:bodyPr/>
          <a:lstStyle/>
          <a:p>
            <a:fld id="{EF7CEEF1-8AA5-4DAB-9F1A-9A80BE2ED1DD}" type="slidenum">
              <a:rPr lang="en-GB" smtClean="0"/>
              <a:t>‹#›</a:t>
            </a:fld>
            <a:endParaRPr lang="en-GB"/>
          </a:p>
        </p:txBody>
      </p:sp>
    </p:spTree>
    <p:extLst>
      <p:ext uri="{BB962C8B-B14F-4D97-AF65-F5344CB8AC3E}">
        <p14:creationId xmlns:p14="http://schemas.microsoft.com/office/powerpoint/2010/main" val="19751044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583D-ED42-4332-A3BD-53D55C4B8B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99B7528-C89A-4B5C-BF94-84562AA6F7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D67F78-CD10-4B4E-87E5-C9CE918F1B97}"/>
              </a:ext>
            </a:extLst>
          </p:cNvPr>
          <p:cNvSpPr>
            <a:spLocks noGrp="1"/>
          </p:cNvSpPr>
          <p:nvPr>
            <p:ph type="dt" sz="half" idx="10"/>
          </p:nvPr>
        </p:nvSpPr>
        <p:spPr/>
        <p:txBody>
          <a:bodyPr/>
          <a:lstStyle/>
          <a:p>
            <a:fld id="{40D4E285-831A-417A-8466-5F2E67354CE6}" type="datetimeFigureOut">
              <a:rPr lang="en-GB" smtClean="0"/>
              <a:t>09/10/2025</a:t>
            </a:fld>
            <a:endParaRPr lang="en-GB"/>
          </a:p>
        </p:txBody>
      </p:sp>
      <p:sp>
        <p:nvSpPr>
          <p:cNvPr id="5" name="Footer Placeholder 4">
            <a:extLst>
              <a:ext uri="{FF2B5EF4-FFF2-40B4-BE49-F238E27FC236}">
                <a16:creationId xmlns:a16="http://schemas.microsoft.com/office/drawing/2014/main" id="{5B12D163-9E18-4EF0-96E7-410896FF13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9D6446-2DDA-4A67-A94D-E0BC7E2E5B08}"/>
              </a:ext>
            </a:extLst>
          </p:cNvPr>
          <p:cNvSpPr>
            <a:spLocks noGrp="1"/>
          </p:cNvSpPr>
          <p:nvPr>
            <p:ph type="sldNum" sz="quarter" idx="12"/>
          </p:nvPr>
        </p:nvSpPr>
        <p:spPr/>
        <p:txBody>
          <a:bodyPr/>
          <a:lstStyle/>
          <a:p>
            <a:fld id="{EF7CEEF1-8AA5-4DAB-9F1A-9A80BE2ED1DD}" type="slidenum">
              <a:rPr lang="en-GB" smtClean="0"/>
              <a:t>‹#›</a:t>
            </a:fld>
            <a:endParaRPr lang="en-GB"/>
          </a:p>
        </p:txBody>
      </p:sp>
    </p:spTree>
    <p:extLst>
      <p:ext uri="{BB962C8B-B14F-4D97-AF65-F5344CB8AC3E}">
        <p14:creationId xmlns:p14="http://schemas.microsoft.com/office/powerpoint/2010/main" val="23753294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4DE96-6050-47A0-96E6-14C34B08CE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8703D9-9794-40BD-AD79-2D4325A1C0E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07B816-5A01-4914-A343-8904171E48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9587D89-C1AC-45B6-A316-970CDE93C700}"/>
              </a:ext>
            </a:extLst>
          </p:cNvPr>
          <p:cNvSpPr>
            <a:spLocks noGrp="1"/>
          </p:cNvSpPr>
          <p:nvPr>
            <p:ph type="dt" sz="half" idx="10"/>
          </p:nvPr>
        </p:nvSpPr>
        <p:spPr/>
        <p:txBody>
          <a:bodyPr/>
          <a:lstStyle/>
          <a:p>
            <a:fld id="{40D4E285-831A-417A-8466-5F2E67354CE6}" type="datetimeFigureOut">
              <a:rPr lang="en-GB" smtClean="0"/>
              <a:t>09/10/2025</a:t>
            </a:fld>
            <a:endParaRPr lang="en-GB"/>
          </a:p>
        </p:txBody>
      </p:sp>
      <p:sp>
        <p:nvSpPr>
          <p:cNvPr id="6" name="Footer Placeholder 5">
            <a:extLst>
              <a:ext uri="{FF2B5EF4-FFF2-40B4-BE49-F238E27FC236}">
                <a16:creationId xmlns:a16="http://schemas.microsoft.com/office/drawing/2014/main" id="{BFF629C7-FC6B-4CAB-BBD1-157DF9C9E7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CAFCAD-CE6B-46F5-A7B6-E3C44DB8D0FE}"/>
              </a:ext>
            </a:extLst>
          </p:cNvPr>
          <p:cNvSpPr>
            <a:spLocks noGrp="1"/>
          </p:cNvSpPr>
          <p:nvPr>
            <p:ph type="sldNum" sz="quarter" idx="12"/>
          </p:nvPr>
        </p:nvSpPr>
        <p:spPr/>
        <p:txBody>
          <a:bodyPr/>
          <a:lstStyle/>
          <a:p>
            <a:fld id="{EF7CEEF1-8AA5-4DAB-9F1A-9A80BE2ED1DD}" type="slidenum">
              <a:rPr lang="en-GB" smtClean="0"/>
              <a:t>‹#›</a:t>
            </a:fld>
            <a:endParaRPr lang="en-GB"/>
          </a:p>
        </p:txBody>
      </p:sp>
    </p:spTree>
    <p:extLst>
      <p:ext uri="{BB962C8B-B14F-4D97-AF65-F5344CB8AC3E}">
        <p14:creationId xmlns:p14="http://schemas.microsoft.com/office/powerpoint/2010/main" val="26994135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2E87-1DBE-4A1F-8A17-C4B0D7AF8E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CEDE3D-DC8F-40F6-8CDE-B8753DF26E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1A47F1-9E20-4FD5-8377-AFA89C2A746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418716C-0F9E-451C-9D29-70D4D9E7BA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85CA3DE-F1C5-4157-A2A9-46389BBAE78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2D794ED-EFDD-4576-84C3-34BE082019E8}"/>
              </a:ext>
            </a:extLst>
          </p:cNvPr>
          <p:cNvSpPr>
            <a:spLocks noGrp="1"/>
          </p:cNvSpPr>
          <p:nvPr>
            <p:ph type="dt" sz="half" idx="10"/>
          </p:nvPr>
        </p:nvSpPr>
        <p:spPr/>
        <p:txBody>
          <a:bodyPr/>
          <a:lstStyle/>
          <a:p>
            <a:fld id="{40D4E285-831A-417A-8466-5F2E67354CE6}" type="datetimeFigureOut">
              <a:rPr lang="en-GB" smtClean="0"/>
              <a:t>09/10/2025</a:t>
            </a:fld>
            <a:endParaRPr lang="en-GB"/>
          </a:p>
        </p:txBody>
      </p:sp>
      <p:sp>
        <p:nvSpPr>
          <p:cNvPr id="8" name="Footer Placeholder 7">
            <a:extLst>
              <a:ext uri="{FF2B5EF4-FFF2-40B4-BE49-F238E27FC236}">
                <a16:creationId xmlns:a16="http://schemas.microsoft.com/office/drawing/2014/main" id="{6C81FA78-D5AB-4387-AD4B-580CB4E52D6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7BF37F5-90A1-4314-9800-F11039AFEA5D}"/>
              </a:ext>
            </a:extLst>
          </p:cNvPr>
          <p:cNvSpPr>
            <a:spLocks noGrp="1"/>
          </p:cNvSpPr>
          <p:nvPr>
            <p:ph type="sldNum" sz="quarter" idx="12"/>
          </p:nvPr>
        </p:nvSpPr>
        <p:spPr/>
        <p:txBody>
          <a:bodyPr/>
          <a:lstStyle/>
          <a:p>
            <a:fld id="{EF7CEEF1-8AA5-4DAB-9F1A-9A80BE2ED1DD}" type="slidenum">
              <a:rPr lang="en-GB" smtClean="0"/>
              <a:t>‹#›</a:t>
            </a:fld>
            <a:endParaRPr lang="en-GB"/>
          </a:p>
        </p:txBody>
      </p:sp>
    </p:spTree>
    <p:extLst>
      <p:ext uri="{BB962C8B-B14F-4D97-AF65-F5344CB8AC3E}">
        <p14:creationId xmlns:p14="http://schemas.microsoft.com/office/powerpoint/2010/main" val="11763598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8DBF-FF69-4571-977B-82F15B4EA76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5295CA8-C07F-4EB4-B5C1-4C6D35D1B1CC}"/>
              </a:ext>
            </a:extLst>
          </p:cNvPr>
          <p:cNvSpPr>
            <a:spLocks noGrp="1"/>
          </p:cNvSpPr>
          <p:nvPr>
            <p:ph type="dt" sz="half" idx="10"/>
          </p:nvPr>
        </p:nvSpPr>
        <p:spPr/>
        <p:txBody>
          <a:bodyPr/>
          <a:lstStyle/>
          <a:p>
            <a:fld id="{40D4E285-831A-417A-8466-5F2E67354CE6}" type="datetimeFigureOut">
              <a:rPr lang="en-GB" smtClean="0"/>
              <a:t>09/10/2025</a:t>
            </a:fld>
            <a:endParaRPr lang="en-GB"/>
          </a:p>
        </p:txBody>
      </p:sp>
      <p:sp>
        <p:nvSpPr>
          <p:cNvPr id="4" name="Footer Placeholder 3">
            <a:extLst>
              <a:ext uri="{FF2B5EF4-FFF2-40B4-BE49-F238E27FC236}">
                <a16:creationId xmlns:a16="http://schemas.microsoft.com/office/drawing/2014/main" id="{AD325200-1DA2-499B-B446-22D476A1B9B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AAF2E0B-8AE7-4281-AD4C-6E65F0B66598}"/>
              </a:ext>
            </a:extLst>
          </p:cNvPr>
          <p:cNvSpPr>
            <a:spLocks noGrp="1"/>
          </p:cNvSpPr>
          <p:nvPr>
            <p:ph type="sldNum" sz="quarter" idx="12"/>
          </p:nvPr>
        </p:nvSpPr>
        <p:spPr/>
        <p:txBody>
          <a:bodyPr/>
          <a:lstStyle/>
          <a:p>
            <a:fld id="{EF7CEEF1-8AA5-4DAB-9F1A-9A80BE2ED1DD}" type="slidenum">
              <a:rPr lang="en-GB" smtClean="0"/>
              <a:t>‹#›</a:t>
            </a:fld>
            <a:endParaRPr lang="en-GB"/>
          </a:p>
        </p:txBody>
      </p:sp>
    </p:spTree>
    <p:extLst>
      <p:ext uri="{BB962C8B-B14F-4D97-AF65-F5344CB8AC3E}">
        <p14:creationId xmlns:p14="http://schemas.microsoft.com/office/powerpoint/2010/main" val="5921195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54227D-D9A0-4BBF-BCEB-F6591243CADE}"/>
              </a:ext>
            </a:extLst>
          </p:cNvPr>
          <p:cNvSpPr>
            <a:spLocks noGrp="1"/>
          </p:cNvSpPr>
          <p:nvPr>
            <p:ph type="dt" sz="half" idx="10"/>
          </p:nvPr>
        </p:nvSpPr>
        <p:spPr/>
        <p:txBody>
          <a:bodyPr/>
          <a:lstStyle/>
          <a:p>
            <a:fld id="{40D4E285-831A-417A-8466-5F2E67354CE6}" type="datetimeFigureOut">
              <a:rPr lang="en-GB" smtClean="0"/>
              <a:t>09/10/2025</a:t>
            </a:fld>
            <a:endParaRPr lang="en-GB"/>
          </a:p>
        </p:txBody>
      </p:sp>
      <p:sp>
        <p:nvSpPr>
          <p:cNvPr id="3" name="Footer Placeholder 2">
            <a:extLst>
              <a:ext uri="{FF2B5EF4-FFF2-40B4-BE49-F238E27FC236}">
                <a16:creationId xmlns:a16="http://schemas.microsoft.com/office/drawing/2014/main" id="{959C47C6-5A31-46E4-AE77-55749191B27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BFCEEDC-F37B-4A2F-8F1B-F760D914A622}"/>
              </a:ext>
            </a:extLst>
          </p:cNvPr>
          <p:cNvSpPr>
            <a:spLocks noGrp="1"/>
          </p:cNvSpPr>
          <p:nvPr>
            <p:ph type="sldNum" sz="quarter" idx="12"/>
          </p:nvPr>
        </p:nvSpPr>
        <p:spPr/>
        <p:txBody>
          <a:bodyPr/>
          <a:lstStyle/>
          <a:p>
            <a:fld id="{EF7CEEF1-8AA5-4DAB-9F1A-9A80BE2ED1DD}" type="slidenum">
              <a:rPr lang="en-GB" smtClean="0"/>
              <a:t>‹#›</a:t>
            </a:fld>
            <a:endParaRPr lang="en-GB"/>
          </a:p>
        </p:txBody>
      </p:sp>
    </p:spTree>
    <p:extLst>
      <p:ext uri="{BB962C8B-B14F-4D97-AF65-F5344CB8AC3E}">
        <p14:creationId xmlns:p14="http://schemas.microsoft.com/office/powerpoint/2010/main" val="12287857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3255D-FBD5-4FDA-A663-1FB8017C44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F475BE-6F45-4B7C-B809-028D52AB04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B4B92ED-8ACA-4FA9-8038-37DE0AA23D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22332B-343B-4764-9BCC-3DD9A6882307}"/>
              </a:ext>
            </a:extLst>
          </p:cNvPr>
          <p:cNvSpPr>
            <a:spLocks noGrp="1"/>
          </p:cNvSpPr>
          <p:nvPr>
            <p:ph type="dt" sz="half" idx="10"/>
          </p:nvPr>
        </p:nvSpPr>
        <p:spPr/>
        <p:txBody>
          <a:bodyPr/>
          <a:lstStyle/>
          <a:p>
            <a:fld id="{40D4E285-831A-417A-8466-5F2E67354CE6}" type="datetimeFigureOut">
              <a:rPr lang="en-GB" smtClean="0"/>
              <a:t>09/10/2025</a:t>
            </a:fld>
            <a:endParaRPr lang="en-GB"/>
          </a:p>
        </p:txBody>
      </p:sp>
      <p:sp>
        <p:nvSpPr>
          <p:cNvPr id="6" name="Footer Placeholder 5">
            <a:extLst>
              <a:ext uri="{FF2B5EF4-FFF2-40B4-BE49-F238E27FC236}">
                <a16:creationId xmlns:a16="http://schemas.microsoft.com/office/drawing/2014/main" id="{4921D019-3AC6-40B9-BBC2-A5C85595F6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F476C1-8A62-4CF6-8B10-DA2E19D76678}"/>
              </a:ext>
            </a:extLst>
          </p:cNvPr>
          <p:cNvSpPr>
            <a:spLocks noGrp="1"/>
          </p:cNvSpPr>
          <p:nvPr>
            <p:ph type="sldNum" sz="quarter" idx="12"/>
          </p:nvPr>
        </p:nvSpPr>
        <p:spPr/>
        <p:txBody>
          <a:bodyPr/>
          <a:lstStyle/>
          <a:p>
            <a:fld id="{EF7CEEF1-8AA5-4DAB-9F1A-9A80BE2ED1DD}" type="slidenum">
              <a:rPr lang="en-GB" smtClean="0"/>
              <a:t>‹#›</a:t>
            </a:fld>
            <a:endParaRPr lang="en-GB"/>
          </a:p>
        </p:txBody>
      </p:sp>
    </p:spTree>
    <p:extLst>
      <p:ext uri="{BB962C8B-B14F-4D97-AF65-F5344CB8AC3E}">
        <p14:creationId xmlns:p14="http://schemas.microsoft.com/office/powerpoint/2010/main" val="18263805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B5E-CDB8-41EB-85D0-BA5EA5BE9D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37691AC-29A0-4A88-A5ED-476CD9EFC0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4E0CA0C-505E-4010-80E8-2CAA2C5A5A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670178-6BDC-4016-B539-463EE6E2745B}"/>
              </a:ext>
            </a:extLst>
          </p:cNvPr>
          <p:cNvSpPr>
            <a:spLocks noGrp="1"/>
          </p:cNvSpPr>
          <p:nvPr>
            <p:ph type="dt" sz="half" idx="10"/>
          </p:nvPr>
        </p:nvSpPr>
        <p:spPr/>
        <p:txBody>
          <a:bodyPr/>
          <a:lstStyle/>
          <a:p>
            <a:fld id="{40D4E285-831A-417A-8466-5F2E67354CE6}" type="datetimeFigureOut">
              <a:rPr lang="en-GB" smtClean="0"/>
              <a:t>09/10/2025</a:t>
            </a:fld>
            <a:endParaRPr lang="en-GB"/>
          </a:p>
        </p:txBody>
      </p:sp>
      <p:sp>
        <p:nvSpPr>
          <p:cNvPr id="6" name="Footer Placeholder 5">
            <a:extLst>
              <a:ext uri="{FF2B5EF4-FFF2-40B4-BE49-F238E27FC236}">
                <a16:creationId xmlns:a16="http://schemas.microsoft.com/office/drawing/2014/main" id="{A5AF9435-7BAE-49CE-A11F-953B94D7FF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C6C452-66F2-42A7-A92B-E6BD708B0685}"/>
              </a:ext>
            </a:extLst>
          </p:cNvPr>
          <p:cNvSpPr>
            <a:spLocks noGrp="1"/>
          </p:cNvSpPr>
          <p:nvPr>
            <p:ph type="sldNum" sz="quarter" idx="12"/>
          </p:nvPr>
        </p:nvSpPr>
        <p:spPr/>
        <p:txBody>
          <a:bodyPr/>
          <a:lstStyle/>
          <a:p>
            <a:fld id="{EF7CEEF1-8AA5-4DAB-9F1A-9A80BE2ED1DD}" type="slidenum">
              <a:rPr lang="en-GB" smtClean="0"/>
              <a:t>‹#›</a:t>
            </a:fld>
            <a:endParaRPr lang="en-GB"/>
          </a:p>
        </p:txBody>
      </p:sp>
    </p:spTree>
    <p:extLst>
      <p:ext uri="{BB962C8B-B14F-4D97-AF65-F5344CB8AC3E}">
        <p14:creationId xmlns:p14="http://schemas.microsoft.com/office/powerpoint/2010/main" val="34844512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0B39D-8139-4A37-A156-6787EDED435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99F52F-9B4E-42F9-806A-4ACF59BC08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A9180B-9243-494E-949E-38DD289FD56E}"/>
              </a:ext>
            </a:extLst>
          </p:cNvPr>
          <p:cNvSpPr>
            <a:spLocks noGrp="1"/>
          </p:cNvSpPr>
          <p:nvPr>
            <p:ph type="dt" sz="half" idx="10"/>
          </p:nvPr>
        </p:nvSpPr>
        <p:spPr/>
        <p:txBody>
          <a:bodyPr/>
          <a:lstStyle/>
          <a:p>
            <a:fld id="{40D4E285-831A-417A-8466-5F2E67354CE6}" type="datetimeFigureOut">
              <a:rPr lang="en-GB" smtClean="0"/>
              <a:t>09/10/2025</a:t>
            </a:fld>
            <a:endParaRPr lang="en-GB"/>
          </a:p>
        </p:txBody>
      </p:sp>
      <p:sp>
        <p:nvSpPr>
          <p:cNvPr id="5" name="Footer Placeholder 4">
            <a:extLst>
              <a:ext uri="{FF2B5EF4-FFF2-40B4-BE49-F238E27FC236}">
                <a16:creationId xmlns:a16="http://schemas.microsoft.com/office/drawing/2014/main" id="{07CA56F8-3E16-43FE-A77E-11449CA009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464A53-152A-4B2A-A2EC-FB729BD032BB}"/>
              </a:ext>
            </a:extLst>
          </p:cNvPr>
          <p:cNvSpPr>
            <a:spLocks noGrp="1"/>
          </p:cNvSpPr>
          <p:nvPr>
            <p:ph type="sldNum" sz="quarter" idx="12"/>
          </p:nvPr>
        </p:nvSpPr>
        <p:spPr/>
        <p:txBody>
          <a:bodyPr/>
          <a:lstStyle/>
          <a:p>
            <a:fld id="{EF7CEEF1-8AA5-4DAB-9F1A-9A80BE2ED1DD}" type="slidenum">
              <a:rPr lang="en-GB" smtClean="0"/>
              <a:t>‹#›</a:t>
            </a:fld>
            <a:endParaRPr lang="en-GB"/>
          </a:p>
        </p:txBody>
      </p:sp>
    </p:spTree>
    <p:extLst>
      <p:ext uri="{BB962C8B-B14F-4D97-AF65-F5344CB8AC3E}">
        <p14:creationId xmlns:p14="http://schemas.microsoft.com/office/powerpoint/2010/main" val="251716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image" Target="../media/image3.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theme" Target="../theme/theme3.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4.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3.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5.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4.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6.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7.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EC9705-8374-B619-0483-3C2E484C5C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CD72DE-C11A-5777-267C-5AF45664E6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9F114C-0BFE-B889-994E-8F924041F9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C2EDB-DEDC-4143-9873-ECE6587B83DA}" type="datetimeFigureOut">
              <a:rPr lang="en-GB" smtClean="0"/>
              <a:t>09/10/2025</a:t>
            </a:fld>
            <a:endParaRPr lang="en-GB"/>
          </a:p>
        </p:txBody>
      </p:sp>
      <p:sp>
        <p:nvSpPr>
          <p:cNvPr id="5" name="Footer Placeholder 4">
            <a:extLst>
              <a:ext uri="{FF2B5EF4-FFF2-40B4-BE49-F238E27FC236}">
                <a16:creationId xmlns:a16="http://schemas.microsoft.com/office/drawing/2014/main" id="{94CB9518-BF44-A6C1-23DB-2D3A2FB627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A5FEBE0-A101-3D61-FE67-A1528A203E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886F4B-BC33-468C-A07D-5B6BF3E4726C}" type="slidenum">
              <a:rPr lang="en-GB" smtClean="0"/>
              <a:t>‹#›</a:t>
            </a:fld>
            <a:endParaRPr lang="en-GB"/>
          </a:p>
        </p:txBody>
      </p:sp>
    </p:spTree>
    <p:extLst>
      <p:ext uri="{BB962C8B-B14F-4D97-AF65-F5344CB8AC3E}">
        <p14:creationId xmlns:p14="http://schemas.microsoft.com/office/powerpoint/2010/main" val="1246315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10" descr="Screen shot 2017-01-16 at 11.30.06.png"/>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9326881" y="269875"/>
            <a:ext cx="2346537" cy="704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p:blipFill>
        <p:spPr>
          <a:xfrm>
            <a:off x="0" y="1285098"/>
            <a:ext cx="12192000" cy="2726724"/>
          </a:xfrm>
          <a:prstGeom prst="rect">
            <a:avLst/>
          </a:prstGeom>
        </p:spPr>
      </p:pic>
    </p:spTree>
    <p:extLst>
      <p:ext uri="{BB962C8B-B14F-4D97-AF65-F5344CB8AC3E}">
        <p14:creationId xmlns:p14="http://schemas.microsoft.com/office/powerpoint/2010/main" val="424483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7437" y="-16838"/>
            <a:ext cx="10337976"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2760" y="2442995"/>
            <a:ext cx="10337976" cy="25988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Logo_long_2.png"/>
          <p:cNvPicPr>
            <a:picLocks noChangeAspect="1"/>
          </p:cNvPicPr>
          <p:nvPr userDrawn="1"/>
        </p:nvPicPr>
        <p:blipFill rotWithShape="1">
          <a:blip r:embed="rId24" cstate="email">
            <a:extLst>
              <a:ext uri="{28A0092B-C50C-407E-A947-70E740481C1C}">
                <a14:useLocalDpi xmlns:a14="http://schemas.microsoft.com/office/drawing/2010/main"/>
              </a:ext>
            </a:extLst>
          </a:blip>
          <a:srcRect/>
          <a:stretch/>
        </p:blipFill>
        <p:spPr>
          <a:xfrm>
            <a:off x="885196" y="417628"/>
            <a:ext cx="11350969" cy="606544"/>
          </a:xfrm>
          <a:prstGeom prst="rect">
            <a:avLst/>
          </a:prstGeom>
        </p:spPr>
      </p:pic>
    </p:spTree>
    <p:extLst>
      <p:ext uri="{BB962C8B-B14F-4D97-AF65-F5344CB8AC3E}">
        <p14:creationId xmlns:p14="http://schemas.microsoft.com/office/powerpoint/2010/main" val="44785039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Lst>
  <p:txStyles>
    <p:titleStyle>
      <a:lvl1pPr algn="l" defTabSz="457200" rtl="0" eaLnBrk="1" latinLnBrk="0" hangingPunct="1">
        <a:spcBef>
          <a:spcPct val="0"/>
        </a:spcBef>
        <a:buNone/>
        <a:defRPr sz="3600" kern="1200">
          <a:solidFill>
            <a:srgbClr val="FF3399"/>
          </a:solidFill>
          <a:latin typeface="+mj-lt"/>
          <a:ea typeface="+mj-ea"/>
          <a:cs typeface="+mj-cs"/>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24743-5C66-4F89-8C21-AFF532251E26}" type="datetimeFigureOut">
              <a:rPr lang="en-GB" smtClean="0"/>
              <a:t>09/10/2025</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81648-2554-4E71-A373-A4CD7CD7DA26}" type="slidenum">
              <a:rPr lang="en-GB" smtClean="0"/>
              <a:t>‹#›</a:t>
            </a:fld>
            <a:endParaRPr lang="en-GB"/>
          </a:p>
        </p:txBody>
      </p:sp>
    </p:spTree>
    <p:extLst>
      <p:ext uri="{BB962C8B-B14F-4D97-AF65-F5344CB8AC3E}">
        <p14:creationId xmlns:p14="http://schemas.microsoft.com/office/powerpoint/2010/main" val="252135999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7437" y="-16838"/>
            <a:ext cx="10337976"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2760" y="2442995"/>
            <a:ext cx="10337976" cy="25988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Logo_long_2.png"/>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885196" y="417628"/>
            <a:ext cx="11350969" cy="606544"/>
          </a:xfrm>
          <a:prstGeom prst="rect">
            <a:avLst/>
          </a:prstGeom>
        </p:spPr>
      </p:pic>
    </p:spTree>
    <p:extLst>
      <p:ext uri="{BB962C8B-B14F-4D97-AF65-F5344CB8AC3E}">
        <p14:creationId xmlns:p14="http://schemas.microsoft.com/office/powerpoint/2010/main" val="84949388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457200" rtl="0" eaLnBrk="1" latinLnBrk="0" hangingPunct="1">
        <a:spcBef>
          <a:spcPct val="0"/>
        </a:spcBef>
        <a:buNone/>
        <a:defRPr sz="3600" kern="1200">
          <a:solidFill>
            <a:srgbClr val="FF3399"/>
          </a:solidFill>
          <a:latin typeface="+mj-lt"/>
          <a:ea typeface="+mj-ea"/>
          <a:cs typeface="+mj-cs"/>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7437" y="-16838"/>
            <a:ext cx="10337976"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2760" y="2442995"/>
            <a:ext cx="10337976" cy="25988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Logo_long_2.png"/>
          <p:cNvPicPr>
            <a:picLocks noChangeAspect="1"/>
          </p:cNvPicPr>
          <p:nvPr userDrawn="1"/>
        </p:nvPicPr>
        <p:blipFill rotWithShape="1">
          <a:blip r:embed="rId13" cstate="email">
            <a:extLst>
              <a:ext uri="{28A0092B-C50C-407E-A947-70E740481C1C}">
                <a14:useLocalDpi xmlns:a14="http://schemas.microsoft.com/office/drawing/2010/main"/>
              </a:ext>
            </a:extLst>
          </a:blip>
          <a:srcRect r="32943"/>
          <a:stretch/>
        </p:blipFill>
        <p:spPr>
          <a:xfrm>
            <a:off x="885196" y="417628"/>
            <a:ext cx="11350969" cy="606544"/>
          </a:xfrm>
          <a:prstGeom prst="rect">
            <a:avLst/>
          </a:prstGeom>
        </p:spPr>
      </p:pic>
    </p:spTree>
    <p:extLst>
      <p:ext uri="{BB962C8B-B14F-4D97-AF65-F5344CB8AC3E}">
        <p14:creationId xmlns:p14="http://schemas.microsoft.com/office/powerpoint/2010/main" val="61641630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457200" rtl="0" eaLnBrk="1" latinLnBrk="0" hangingPunct="1">
        <a:spcBef>
          <a:spcPct val="0"/>
        </a:spcBef>
        <a:buNone/>
        <a:defRPr sz="3600" kern="1200">
          <a:solidFill>
            <a:srgbClr val="FF3399"/>
          </a:solidFill>
          <a:latin typeface="+mj-lt"/>
          <a:ea typeface="+mj-ea"/>
          <a:cs typeface="+mj-cs"/>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1D1839-D53D-4493-8FB6-97D65C6CD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1DC30D-A7B6-4E11-8F3F-05593B105E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43D0A1-5805-4E8F-9B26-25B200C216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4E285-831A-417A-8466-5F2E67354CE6}" type="datetimeFigureOut">
              <a:rPr lang="en-GB" smtClean="0"/>
              <a:t>09/10/2025</a:t>
            </a:fld>
            <a:endParaRPr lang="en-GB"/>
          </a:p>
        </p:txBody>
      </p:sp>
      <p:sp>
        <p:nvSpPr>
          <p:cNvPr id="5" name="Footer Placeholder 4">
            <a:extLst>
              <a:ext uri="{FF2B5EF4-FFF2-40B4-BE49-F238E27FC236}">
                <a16:creationId xmlns:a16="http://schemas.microsoft.com/office/drawing/2014/main" id="{C5BF0B48-E959-43DD-B7E3-7973C4E107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F4BE7C1-FA3C-4F5D-96B2-6A44C784CE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7CEEF1-8AA5-4DAB-9F1A-9A80BE2ED1DD}" type="slidenum">
              <a:rPr lang="en-GB" smtClean="0"/>
              <a:t>‹#›</a:t>
            </a:fld>
            <a:endParaRPr lang="en-GB"/>
          </a:p>
        </p:txBody>
      </p:sp>
    </p:spTree>
    <p:extLst>
      <p:ext uri="{BB962C8B-B14F-4D97-AF65-F5344CB8AC3E}">
        <p14:creationId xmlns:p14="http://schemas.microsoft.com/office/powerpoint/2010/main" val="29537889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hemployment.org.uk/what-is-an-apprenticeship-assessment-centre/" TargetMode="External"/><Relationship Id="rId7" Type="http://schemas.openxmlformats.org/officeDocument/2006/relationships/image" Target="../media/image6.png"/><Relationship Id="rId2" Type="http://schemas.openxmlformats.org/officeDocument/2006/relationships/hyperlink" Target="https://www.assessmentday.co.uk/targetjobslanding.htm"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higherin.com/careers-advice/interview-tips/apprenticeship-aptitude-tests" TargetMode="External"/><Relationship Id="rId4" Type="http://schemas.openxmlformats.org/officeDocument/2006/relationships/hyperlink" Target="https://www.ratemyapprenticeship.co.uk/advice/apprenticeship-assessment-centr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youtu.be/QN7GWVwuJB8"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www.ucas.com/" TargetMode="Externa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hemployment.org.uk/young-professional-training/"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www.getmyfirstjob.co.uk/"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careerbay.co.uk/"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routesintorail.org/"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hyperlink" Target="https://www.instituteforapprenticeships.org/apprenticeship-standards/leisure-duty-manager-v1-1" TargetMode="External"/><Relationship Id="rId13" Type="http://schemas.openxmlformats.org/officeDocument/2006/relationships/hyperlink" Target="https://www.instituteforapprenticeships.org/apprenticeship-standards/data-analyst-v1-1" TargetMode="External"/><Relationship Id="rId3" Type="http://schemas.openxmlformats.org/officeDocument/2006/relationships/hyperlink" Target="https://www.instituteforapprenticeships.org/apprenticeship-standards/hr-support-v1-1" TargetMode="External"/><Relationship Id="rId7" Type="http://schemas.openxmlformats.org/officeDocument/2006/relationships/hyperlink" Target="https://www.instituteforapprenticeships.org/apprenticeship-standards/operations-or-departmental-manager-v1-2" TargetMode="External"/><Relationship Id="rId12" Type="http://schemas.openxmlformats.org/officeDocument/2006/relationships/hyperlink" Target="https://www.instituteforapprenticeships.org/apprenticeship-standards/information-communications-technician-v1-0" TargetMode="External"/><Relationship Id="rId2" Type="http://schemas.openxmlformats.org/officeDocument/2006/relationships/hyperlink" Target="https://www.instituteforapprenticeships.org/apprenticeship-standards/business-administrator-v1-0" TargetMode="External"/><Relationship Id="rId16" Type="http://schemas.openxmlformats.org/officeDocument/2006/relationships/image" Target="../media/image26.jfif"/><Relationship Id="rId1" Type="http://schemas.openxmlformats.org/officeDocument/2006/relationships/slideLayout" Target="../slideLayouts/slideLayout71.xml"/><Relationship Id="rId6" Type="http://schemas.openxmlformats.org/officeDocument/2006/relationships/hyperlink" Target="https://www.instituteforapprenticeships.org/apprenticeship-standards/associate-project-manager-v1-3" TargetMode="External"/><Relationship Id="rId11" Type="http://schemas.openxmlformats.org/officeDocument/2006/relationships/hyperlink" Target="https://www.instituteforapprenticeships.org/apprenticeship-standards/career-development-professional-v1-0" TargetMode="External"/><Relationship Id="rId5" Type="http://schemas.openxmlformats.org/officeDocument/2006/relationships/hyperlink" Target="https://www.instituteforapprenticeships.org/apprenticeship-standards/team-leader-or-supervisor-v1-2" TargetMode="External"/><Relationship Id="rId15" Type="http://schemas.openxmlformats.org/officeDocument/2006/relationships/image" Target="../media/image25.jfif"/><Relationship Id="rId10" Type="http://schemas.openxmlformats.org/officeDocument/2006/relationships/hyperlink" Target="https://www.instituteforapprenticeships.org/apprenticeship-standards/quality-practitioner-v1-0" TargetMode="External"/><Relationship Id="rId4" Type="http://schemas.openxmlformats.org/officeDocument/2006/relationships/hyperlink" Target="https://www.instituteforapprenticeships.org/apprenticeship-standards/recruitment-resourcer-v1-0" TargetMode="External"/><Relationship Id="rId9" Type="http://schemas.openxmlformats.org/officeDocument/2006/relationships/hyperlink" Target="https://www.instituteforapprenticeships.org/apprenticeship-standards/school-business-professional-v1-0" TargetMode="External"/><Relationship Id="rId14" Type="http://schemas.openxmlformats.org/officeDocument/2006/relationships/image" Target="../media/image24.jfif"/></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bamnuttall.co.uk/careers/" TargetMode="External"/><Relationship Id="rId13" Type="http://schemas.openxmlformats.org/officeDocument/2006/relationships/hyperlink" Target="https://www.lendlease.com/uk/careers/" TargetMode="External"/><Relationship Id="rId18" Type="http://schemas.openxmlformats.org/officeDocument/2006/relationships/hyperlink" Target="http://metroalliance.co.uk/careers/" TargetMode="External"/><Relationship Id="rId26" Type="http://schemas.openxmlformats.org/officeDocument/2006/relationships/hyperlink" Target="https://www.avantiwestcoast.co.uk/about-us/careers" TargetMode="External"/><Relationship Id="rId3" Type="http://schemas.openxmlformats.org/officeDocument/2006/relationships/hyperlink" Target="https://www.balfourbeatty.com/careers/job-search/" TargetMode="External"/><Relationship Id="rId21" Type="http://schemas.openxmlformats.org/officeDocument/2006/relationships/hyperlink" Target="http://tonygee.com/careers/" TargetMode="External"/><Relationship Id="rId7" Type="http://schemas.openxmlformats.org/officeDocument/2006/relationships/hyperlink" Target="https://careers.westmidlandsmetro.com/jobs" TargetMode="External"/><Relationship Id="rId12" Type="http://schemas.openxmlformats.org/officeDocument/2006/relationships/hyperlink" Target="https://construction.morgansindall.com/careers-0" TargetMode="External"/><Relationship Id="rId17" Type="http://schemas.openxmlformats.org/officeDocument/2006/relationships/hyperlink" Target="https://careers.nationalhighways.co.uk/" TargetMode="External"/><Relationship Id="rId25" Type="http://schemas.openxmlformats.org/officeDocument/2006/relationships/hyperlink" Target="https://www.westmidlandsrailway.co.uk/about-us/careers" TargetMode="External"/><Relationship Id="rId2" Type="http://schemas.openxmlformats.org/officeDocument/2006/relationships/hyperlink" Target="http://careers.laingorourke.com/" TargetMode="External"/><Relationship Id="rId16" Type="http://schemas.openxmlformats.org/officeDocument/2006/relationships/hyperlink" Target="https://careers.laingorourke.com/" TargetMode="External"/><Relationship Id="rId20" Type="http://schemas.openxmlformats.org/officeDocument/2006/relationships/hyperlink" Target="https://www.hs2.org.uk/jobs-and-skills/careers-with-our-supply-chain/jobs?s=&amp;job_location%5B%5D=West+Midlands&amp;category%5B%5D=&amp;search=1" TargetMode="External"/><Relationship Id="rId29" Type="http://schemas.openxmlformats.org/officeDocument/2006/relationships/hyperlink" Target="https://jobs.deutschebahngroup.careers/en_US/jobsGlobal/SearchJobs/?213679=539538&amp;213679_format=83740&amp;listFilterMode=1&amp;jobRecordsPerPage=10&amp;" TargetMode="External"/><Relationship Id="rId1" Type="http://schemas.openxmlformats.org/officeDocument/2006/relationships/slideLayout" Target="../slideLayouts/slideLayout71.xml"/><Relationship Id="rId6" Type="http://schemas.openxmlformats.org/officeDocument/2006/relationships/hyperlink" Target="https://www.siemens.com/uk/en/home/company/jobs/search-careers.html" TargetMode="External"/><Relationship Id="rId11" Type="http://schemas.openxmlformats.org/officeDocument/2006/relationships/hyperlink" Target="https://jobsearch.alstom.com/" TargetMode="External"/><Relationship Id="rId24" Type="http://schemas.openxmlformats.org/officeDocument/2006/relationships/hyperlink" Target="http://www.rssinfrastructure.com/careers-2/" TargetMode="External"/><Relationship Id="rId5" Type="http://schemas.openxmlformats.org/officeDocument/2006/relationships/hyperlink" Target="https://www.railwaypeople.com/Rail-Jobs" TargetMode="External"/><Relationship Id="rId15" Type="http://schemas.openxmlformats.org/officeDocument/2006/relationships/hyperlink" Target="https://www.notgoingtouni.co.uk/" TargetMode="External"/><Relationship Id="rId23" Type="http://schemas.openxmlformats.org/officeDocument/2006/relationships/hyperlink" Target="https://www.barhale.co.uk/careers/" TargetMode="External"/><Relationship Id="rId28" Type="http://schemas.openxmlformats.org/officeDocument/2006/relationships/hyperlink" Target="https://colasrail.co.uk/" TargetMode="External"/><Relationship Id="rId10" Type="http://schemas.openxmlformats.org/officeDocument/2006/relationships/hyperlink" Target="https://careers.kier.co.uk/jobs/vacancy/find/results/" TargetMode="External"/><Relationship Id="rId19" Type="http://schemas.openxmlformats.org/officeDocument/2006/relationships/hyperlink" Target="https://www.hs2.org.uk/jobs-and-skills/careers-with-hs2-ltd/" TargetMode="External"/><Relationship Id="rId4" Type="http://schemas.openxmlformats.org/officeDocument/2006/relationships/hyperlink" Target="https://www.networkrail.co.uk/career-search/" TargetMode="External"/><Relationship Id="rId9" Type="http://schemas.openxmlformats.org/officeDocument/2006/relationships/hyperlink" Target="https://www.costain.com/careers" TargetMode="External"/><Relationship Id="rId14" Type="http://schemas.openxmlformats.org/officeDocument/2006/relationships/hyperlink" Target="https://www.goconstruct.org/" TargetMode="External"/><Relationship Id="rId22" Type="http://schemas.openxmlformats.org/officeDocument/2006/relationships/hyperlink" Target="http://www.pellfrischmann.com/career-opportunities" TargetMode="External"/><Relationship Id="rId27" Type="http://schemas.openxmlformats.org/officeDocument/2006/relationships/hyperlink" Target="https://colasrail.co.uk/join-us/" TargetMode="External"/><Relationship Id="rId30" Type="http://schemas.openxmlformats.org/officeDocument/2006/relationships/hyperlink" Target="https://careers.atkinsrealis.com/jobs?options=6579,8319&amp;page=1&amp;size=48"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ice.org.uk/what-is-civil-engineering/how-can-i-become-a-civil-engineer/advice-for-over-18s" TargetMode="External"/><Relationship Id="rId3" Type="http://schemas.openxmlformats.org/officeDocument/2006/relationships/hyperlink" Target="https://nationalcareers.service.gov.uk/job-profiles/civil-engineering-technician" TargetMode="External"/><Relationship Id="rId7" Type="http://schemas.openxmlformats.org/officeDocument/2006/relationships/hyperlink" Target="https://careermap.co.uk/construction-building-the-future/" TargetMode="External"/><Relationship Id="rId12" Type="http://schemas.openxmlformats.org/officeDocument/2006/relationships/hyperlink" Target="https://www.gov.uk/guidance/civil-service-online-tests" TargetMode="External"/><Relationship Id="rId2" Type="http://schemas.openxmlformats.org/officeDocument/2006/relationships/hyperlink" Target="https://nationalcareers.service.gov.uk/job-profiles/civil-engineer" TargetMode="External"/><Relationship Id="rId1" Type="http://schemas.openxmlformats.org/officeDocument/2006/relationships/slideLayout" Target="../slideLayouts/slideLayout38.xml"/><Relationship Id="rId6" Type="http://schemas.openxmlformats.org/officeDocument/2006/relationships/hyperlink" Target="https://icould.com/stories/how-to-start-thinking-about-your-career/" TargetMode="External"/><Relationship Id="rId11" Type="http://schemas.openxmlformats.org/officeDocument/2006/relationships/hyperlink" Target="https://www.careersinconstruction.com/companies" TargetMode="External"/><Relationship Id="rId5" Type="http://schemas.openxmlformats.org/officeDocument/2006/relationships/hyperlink" Target="https://careermap.co.uk/" TargetMode="External"/><Relationship Id="rId10" Type="http://schemas.openxmlformats.org/officeDocument/2006/relationships/hyperlink" Target="https://news.railbusinessdaily.com/" TargetMode="External"/><Relationship Id="rId4" Type="http://schemas.openxmlformats.org/officeDocument/2006/relationships/hyperlink" Target="https://nationalcareers.service.gov.uk/job-profiles/quantity-surveyor" TargetMode="External"/><Relationship Id="rId9" Type="http://schemas.openxmlformats.org/officeDocument/2006/relationships/hyperlink" Target="https://degreeapprenticeships.guid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vimeo.com/1055513512/63d23c50ed?share=copy" TargetMode="External"/><Relationship Id="rId2" Type="http://schemas.openxmlformats.org/officeDocument/2006/relationships/hyperlink" Target="https://vimeo.com/1055513372/569b7e71e6?share=copy" TargetMode="External"/><Relationship Id="rId1" Type="http://schemas.openxmlformats.org/officeDocument/2006/relationships/slideLayout" Target="../slideLayouts/slideLayout84.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hyperlink" Target="https://metroalliance.co.uk/connecting-futur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tlevels.gov.uk/students/subject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killsengland.education.gov.uk/apprenticeship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skillsengland.education.gov.uk/apprenticeships/" TargetMode="Externa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skillsengland.education.gov.uk/apprenticeships/" TargetMode="External"/><Relationship Id="rId1" Type="http://schemas.openxmlformats.org/officeDocument/2006/relationships/slideLayout" Target="../slideLayouts/slideLayout91.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7299" y="4215133"/>
            <a:ext cx="11529901" cy="1241237"/>
          </a:xfrm>
          <a:prstGeom prst="rect">
            <a:avLst/>
          </a:prstGeom>
          <a:noFill/>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3733" b="1" i="1" u="none" strike="noStrike" kern="1200" cap="none" spc="0" normalizeH="0" baseline="0" noProof="0" dirty="0">
                <a:ln>
                  <a:noFill/>
                </a:ln>
                <a:solidFill>
                  <a:srgbClr val="FF3399"/>
                </a:solidFill>
                <a:effectLst/>
                <a:uLnTx/>
                <a:uFillTx/>
                <a:latin typeface="Calibri"/>
                <a:ea typeface="+mn-ea"/>
                <a:cs typeface="+mn-cs"/>
              </a:rPr>
              <a:t>Transforming the West Midlands by delivering the best Integrated Transport System for the future</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7298" y="260815"/>
            <a:ext cx="2603751" cy="648044"/>
          </a:xfrm>
          <a:prstGeom prst="rect">
            <a:avLst/>
          </a:prstGeom>
        </p:spPr>
      </p:pic>
    </p:spTree>
    <p:extLst>
      <p:ext uri="{BB962C8B-B14F-4D97-AF65-F5344CB8AC3E}">
        <p14:creationId xmlns:p14="http://schemas.microsoft.com/office/powerpoint/2010/main" val="2957224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7CE52-53C2-93AB-CC6F-4AE42EDA6A29}"/>
              </a:ext>
            </a:extLst>
          </p:cNvPr>
          <p:cNvSpPr>
            <a:spLocks noGrp="1"/>
          </p:cNvSpPr>
          <p:nvPr>
            <p:ph type="title"/>
          </p:nvPr>
        </p:nvSpPr>
        <p:spPr>
          <a:xfrm>
            <a:off x="287785" y="459581"/>
            <a:ext cx="10515600" cy="1325563"/>
          </a:xfrm>
        </p:spPr>
        <p:txBody>
          <a:bodyPr>
            <a:normAutofit/>
          </a:bodyPr>
          <a:lstStyle/>
          <a:p>
            <a:r>
              <a:rPr lang="en-US" sz="3600" dirty="0"/>
              <a:t>Skills employers look for</a:t>
            </a:r>
            <a:endParaRPr lang="en-GB" sz="3600" dirty="0"/>
          </a:p>
        </p:txBody>
      </p:sp>
      <p:sp>
        <p:nvSpPr>
          <p:cNvPr id="3" name="Content Placeholder 2">
            <a:extLst>
              <a:ext uri="{FF2B5EF4-FFF2-40B4-BE49-F238E27FC236}">
                <a16:creationId xmlns:a16="http://schemas.microsoft.com/office/drawing/2014/main" id="{4669FC17-6ECB-502E-623A-3777C7AB7099}"/>
              </a:ext>
            </a:extLst>
          </p:cNvPr>
          <p:cNvSpPr>
            <a:spLocks noGrp="1"/>
          </p:cNvSpPr>
          <p:nvPr>
            <p:ph sz="half" idx="1"/>
          </p:nvPr>
        </p:nvSpPr>
        <p:spPr/>
        <p:txBody>
          <a:bodyPr>
            <a:normAutofit fontScale="85000" lnSpcReduction="20000"/>
          </a:bodyPr>
          <a:lstStyle/>
          <a:p>
            <a:pPr marL="0" indent="0">
              <a:buNone/>
            </a:pPr>
            <a:endParaRPr lang="en-US" dirty="0"/>
          </a:p>
          <a:p>
            <a:r>
              <a:rPr lang="en-US" dirty="0"/>
              <a:t>Communication</a:t>
            </a:r>
          </a:p>
          <a:p>
            <a:r>
              <a:rPr lang="en-US" dirty="0"/>
              <a:t>Positive attitude/enthusiasm</a:t>
            </a:r>
          </a:p>
          <a:p>
            <a:r>
              <a:rPr lang="en-US" dirty="0"/>
              <a:t>Teamwork</a:t>
            </a:r>
          </a:p>
          <a:p>
            <a:r>
              <a:rPr lang="en-US" dirty="0"/>
              <a:t>Problem solving</a:t>
            </a:r>
          </a:p>
          <a:p>
            <a:r>
              <a:rPr lang="en-US" dirty="0"/>
              <a:t>Being organised</a:t>
            </a:r>
          </a:p>
          <a:p>
            <a:r>
              <a:rPr lang="en-US" dirty="0"/>
              <a:t>Reliable &amp; Punctual </a:t>
            </a:r>
          </a:p>
          <a:p>
            <a:r>
              <a:rPr lang="en-US" dirty="0"/>
              <a:t>Self Belief/ Confidence</a:t>
            </a:r>
          </a:p>
          <a:p>
            <a:r>
              <a:rPr lang="en-US" dirty="0"/>
              <a:t>Resilience</a:t>
            </a:r>
          </a:p>
          <a:p>
            <a:r>
              <a:rPr lang="en-US" dirty="0"/>
              <a:t>Determination</a:t>
            </a:r>
          </a:p>
          <a:p>
            <a:r>
              <a:rPr lang="en-US" dirty="0"/>
              <a:t>Focus</a:t>
            </a:r>
          </a:p>
          <a:p>
            <a:endParaRPr lang="en-GB" dirty="0"/>
          </a:p>
        </p:txBody>
      </p:sp>
      <p:sp>
        <p:nvSpPr>
          <p:cNvPr id="4" name="Content Placeholder 3">
            <a:extLst>
              <a:ext uri="{FF2B5EF4-FFF2-40B4-BE49-F238E27FC236}">
                <a16:creationId xmlns:a16="http://schemas.microsoft.com/office/drawing/2014/main" id="{70194268-2730-B5B7-D1ED-2A3B46DD45B4}"/>
              </a:ext>
            </a:extLst>
          </p:cNvPr>
          <p:cNvSpPr>
            <a:spLocks noGrp="1"/>
          </p:cNvSpPr>
          <p:nvPr>
            <p:ph sz="half" idx="2"/>
          </p:nvPr>
        </p:nvSpPr>
        <p:spPr/>
        <p:txBody>
          <a:bodyPr>
            <a:normAutofit fontScale="85000" lnSpcReduction="20000"/>
          </a:bodyPr>
          <a:lstStyle/>
          <a:p>
            <a:pPr marL="0" indent="0">
              <a:buNone/>
            </a:pPr>
            <a:endParaRPr lang="en-US" dirty="0"/>
          </a:p>
          <a:p>
            <a:r>
              <a:rPr lang="en-US" dirty="0"/>
              <a:t>Safety conscious</a:t>
            </a:r>
          </a:p>
          <a:p>
            <a:r>
              <a:rPr lang="en-US" dirty="0"/>
              <a:t>Attention to detail</a:t>
            </a:r>
          </a:p>
          <a:p>
            <a:r>
              <a:rPr lang="en-US" dirty="0"/>
              <a:t>IT literate</a:t>
            </a:r>
          </a:p>
          <a:p>
            <a:r>
              <a:rPr lang="en-US" dirty="0"/>
              <a:t>Able to use initiative</a:t>
            </a:r>
          </a:p>
          <a:p>
            <a:r>
              <a:rPr lang="en-US" dirty="0"/>
              <a:t>Creativity</a:t>
            </a:r>
          </a:p>
          <a:p>
            <a:r>
              <a:rPr lang="en-US" dirty="0"/>
              <a:t>Empathy towards others</a:t>
            </a:r>
          </a:p>
          <a:p>
            <a:r>
              <a:rPr lang="en-US" dirty="0"/>
              <a:t>Caring and kind</a:t>
            </a:r>
          </a:p>
          <a:p>
            <a:endParaRPr lang="en-US" dirty="0"/>
          </a:p>
          <a:p>
            <a:endParaRPr lang="en-US" dirty="0"/>
          </a:p>
          <a:p>
            <a:endParaRPr lang="en-US" dirty="0"/>
          </a:p>
          <a:p>
            <a:endParaRPr lang="en-GB" dirty="0"/>
          </a:p>
        </p:txBody>
      </p:sp>
      <p:pic>
        <p:nvPicPr>
          <p:cNvPr id="5" name="Picture 4">
            <a:extLst>
              <a:ext uri="{FF2B5EF4-FFF2-40B4-BE49-F238E27FC236}">
                <a16:creationId xmlns:a16="http://schemas.microsoft.com/office/drawing/2014/main" id="{1EAB3255-9D0D-2607-BFFE-2ED57A9D94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64687" y="137928"/>
            <a:ext cx="2139528" cy="651846"/>
          </a:xfrm>
          <a:prstGeom prst="rect">
            <a:avLst/>
          </a:prstGeom>
        </p:spPr>
      </p:pic>
    </p:spTree>
    <p:extLst>
      <p:ext uri="{BB962C8B-B14F-4D97-AF65-F5344CB8AC3E}">
        <p14:creationId xmlns:p14="http://schemas.microsoft.com/office/powerpoint/2010/main" val="1080053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CE879-3F1C-B85F-476B-27EB39107261}"/>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5CAE48A-4BE0-8547-935A-D24C3E426B3A}"/>
              </a:ext>
            </a:extLst>
          </p:cNvPr>
          <p:cNvSpPr>
            <a:spLocks noGrp="1"/>
          </p:cNvSpPr>
          <p:nvPr>
            <p:ph sz="half" idx="1"/>
          </p:nvPr>
        </p:nvSpPr>
        <p:spPr>
          <a:xfrm>
            <a:off x="609600" y="1600201"/>
            <a:ext cx="10622280" cy="4525963"/>
          </a:xfrm>
        </p:spPr>
        <p:txBody>
          <a:bodyPr/>
          <a:lstStyle/>
          <a:p>
            <a:pPr marL="0" indent="0" algn="ctr">
              <a:buNone/>
            </a:pPr>
            <a:endParaRPr lang="en-GB" sz="5400" b="1" dirty="0"/>
          </a:p>
          <a:p>
            <a:pPr marL="0" indent="0" algn="ctr">
              <a:buNone/>
            </a:pPr>
            <a:endParaRPr lang="en-GB" dirty="0"/>
          </a:p>
          <a:p>
            <a:pPr marL="0" indent="0" algn="ctr">
              <a:buNone/>
            </a:pPr>
            <a:r>
              <a:rPr lang="en-GB" sz="6000" b="1" dirty="0">
                <a:solidFill>
                  <a:srgbClr val="FF3399"/>
                </a:solidFill>
              </a:rPr>
              <a:t>Useful career websites </a:t>
            </a:r>
          </a:p>
          <a:p>
            <a:endParaRPr lang="en-GB" dirty="0"/>
          </a:p>
          <a:p>
            <a:endParaRPr lang="en-GB" dirty="0"/>
          </a:p>
        </p:txBody>
      </p:sp>
    </p:spTree>
    <p:extLst>
      <p:ext uri="{BB962C8B-B14F-4D97-AF65-F5344CB8AC3E}">
        <p14:creationId xmlns:p14="http://schemas.microsoft.com/office/powerpoint/2010/main" val="533148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C0693-9D09-2014-81B7-4ED76E60C492}"/>
              </a:ext>
            </a:extLst>
          </p:cNvPr>
          <p:cNvSpPr>
            <a:spLocks noGrp="1"/>
          </p:cNvSpPr>
          <p:nvPr>
            <p:ph type="title"/>
          </p:nvPr>
        </p:nvSpPr>
        <p:spPr/>
        <p:txBody>
          <a:bodyPr/>
          <a:lstStyle/>
          <a:p>
            <a:r>
              <a:rPr lang="en-US" dirty="0"/>
              <a:t>Assessment Days for apprenticeships…</a:t>
            </a:r>
            <a:endParaRPr lang="en-GB" dirty="0"/>
          </a:p>
        </p:txBody>
      </p:sp>
      <p:sp>
        <p:nvSpPr>
          <p:cNvPr id="3" name="Content Placeholder 2">
            <a:extLst>
              <a:ext uri="{FF2B5EF4-FFF2-40B4-BE49-F238E27FC236}">
                <a16:creationId xmlns:a16="http://schemas.microsoft.com/office/drawing/2014/main" id="{EE005198-B38C-1F3E-947E-74F08A0472C4}"/>
              </a:ext>
            </a:extLst>
          </p:cNvPr>
          <p:cNvSpPr>
            <a:spLocks noGrp="1"/>
          </p:cNvSpPr>
          <p:nvPr>
            <p:ph idx="1"/>
          </p:nvPr>
        </p:nvSpPr>
        <p:spPr>
          <a:xfrm>
            <a:off x="838200" y="1690688"/>
            <a:ext cx="10515600" cy="4351338"/>
          </a:xfrm>
        </p:spPr>
        <p:txBody>
          <a:bodyPr/>
          <a:lstStyle/>
          <a:p>
            <a:r>
              <a:rPr lang="en-GB" sz="2400" dirty="0">
                <a:hlinkClick r:id="rId2"/>
              </a:rPr>
              <a:t>Aptitude Test, FREE Online Practice Aptitude Tests</a:t>
            </a:r>
            <a:endParaRPr lang="en-GB" sz="2400" dirty="0"/>
          </a:p>
          <a:p>
            <a:r>
              <a:rPr lang="en-US" sz="2400" dirty="0">
                <a:hlinkClick r:id="rId3"/>
              </a:rPr>
              <a:t>What is an Apprenticeship Assessment Centre? (youthemployment.org.uk)</a:t>
            </a:r>
            <a:endParaRPr lang="en-US" sz="2400" dirty="0"/>
          </a:p>
          <a:p>
            <a:r>
              <a:rPr lang="en-US" sz="2400" dirty="0">
                <a:hlinkClick r:id="rId4"/>
              </a:rPr>
              <a:t>Apprenticeship Assessment Centres | </a:t>
            </a:r>
            <a:r>
              <a:rPr lang="en-US" sz="2400" dirty="0" err="1">
                <a:hlinkClick r:id="rId4"/>
              </a:rPr>
              <a:t>RateMyApprenticeship</a:t>
            </a:r>
            <a:r>
              <a:rPr lang="en-US" sz="2400" dirty="0">
                <a:hlinkClick r:id="rId4"/>
              </a:rPr>
              <a:t> Blog</a:t>
            </a:r>
            <a:endParaRPr lang="en-US" sz="2400" dirty="0"/>
          </a:p>
          <a:p>
            <a:r>
              <a:rPr lang="en-GB" sz="2400" u="sng" dirty="0">
                <a:hlinkClick r:id="rId5"/>
              </a:rPr>
              <a:t>Apprenticeship Psychometric Tests | </a:t>
            </a:r>
            <a:r>
              <a:rPr lang="en-GB" sz="2400" u="sng" dirty="0" err="1">
                <a:hlinkClick r:id="rId5"/>
              </a:rPr>
              <a:t>Higherin</a:t>
            </a:r>
            <a:endParaRPr lang="en-GB" sz="2400" dirty="0"/>
          </a:p>
          <a:p>
            <a:endParaRPr lang="en-US" sz="2400" dirty="0"/>
          </a:p>
          <a:p>
            <a:pPr marL="0" indent="0">
              <a:buNone/>
            </a:pPr>
            <a:endParaRPr lang="en-GB" dirty="0"/>
          </a:p>
        </p:txBody>
      </p:sp>
      <p:pic>
        <p:nvPicPr>
          <p:cNvPr id="5" name="Picture 4">
            <a:extLst>
              <a:ext uri="{FF2B5EF4-FFF2-40B4-BE49-F238E27FC236}">
                <a16:creationId xmlns:a16="http://schemas.microsoft.com/office/drawing/2014/main" id="{36FAF80F-7308-49B4-F1D5-9C300AB3EA8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17032" y="3604143"/>
            <a:ext cx="5557935" cy="3126338"/>
          </a:xfrm>
          <a:prstGeom prst="rect">
            <a:avLst/>
          </a:prstGeom>
        </p:spPr>
      </p:pic>
      <p:pic>
        <p:nvPicPr>
          <p:cNvPr id="6" name="Picture 5">
            <a:extLst>
              <a:ext uri="{FF2B5EF4-FFF2-40B4-BE49-F238E27FC236}">
                <a16:creationId xmlns:a16="http://schemas.microsoft.com/office/drawing/2014/main" id="{20EF2D14-6E5B-BA8B-6AF6-ABF5EBD6B0D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69150" y="365125"/>
            <a:ext cx="1881434" cy="573213"/>
          </a:xfrm>
          <a:prstGeom prst="rect">
            <a:avLst/>
          </a:prstGeom>
        </p:spPr>
      </p:pic>
    </p:spTree>
    <p:extLst>
      <p:ext uri="{BB962C8B-B14F-4D97-AF65-F5344CB8AC3E}">
        <p14:creationId xmlns:p14="http://schemas.microsoft.com/office/powerpoint/2010/main" val="3131673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3D71E-8846-CD35-36BB-A5A6CB0C9198}"/>
              </a:ext>
            </a:extLst>
          </p:cNvPr>
          <p:cNvSpPr>
            <a:spLocks noGrp="1"/>
          </p:cNvSpPr>
          <p:nvPr>
            <p:ph type="title"/>
          </p:nvPr>
        </p:nvSpPr>
        <p:spPr>
          <a:xfrm>
            <a:off x="672044" y="821206"/>
            <a:ext cx="10515600" cy="1325563"/>
          </a:xfrm>
        </p:spPr>
        <p:txBody>
          <a:bodyPr/>
          <a:lstStyle/>
          <a:p>
            <a:r>
              <a:rPr lang="en-US" dirty="0"/>
              <a:t>Sixth Form Guide to Degree Apprenticeships</a:t>
            </a:r>
            <a:endParaRPr lang="en-GB" dirty="0"/>
          </a:p>
        </p:txBody>
      </p:sp>
      <p:sp>
        <p:nvSpPr>
          <p:cNvPr id="3" name="Content Placeholder 2">
            <a:extLst>
              <a:ext uri="{FF2B5EF4-FFF2-40B4-BE49-F238E27FC236}">
                <a16:creationId xmlns:a16="http://schemas.microsoft.com/office/drawing/2014/main" id="{1FEA84EA-7C5F-E588-CD2D-C3AEB8C46A4B}"/>
              </a:ext>
            </a:extLst>
          </p:cNvPr>
          <p:cNvSpPr>
            <a:spLocks noGrp="1"/>
          </p:cNvSpPr>
          <p:nvPr>
            <p:ph idx="1"/>
          </p:nvPr>
        </p:nvSpPr>
        <p:spPr>
          <a:xfrm>
            <a:off x="731668" y="2384918"/>
            <a:ext cx="10515600" cy="4351338"/>
          </a:xfrm>
        </p:spPr>
        <p:txBody>
          <a:bodyPr>
            <a:normAutofit lnSpcReduction="10000"/>
          </a:bodyPr>
          <a:lstStyle/>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r>
              <a:rPr lang="en-GB" dirty="0">
                <a:hlinkClick r:id="rId2"/>
              </a:rPr>
              <a:t>https://youtu.be/QN7GWVwuJB8</a:t>
            </a:r>
            <a:endParaRPr lang="en-GB" dirty="0"/>
          </a:p>
          <a:p>
            <a:endParaRPr lang="en-GB" dirty="0"/>
          </a:p>
        </p:txBody>
      </p:sp>
      <p:pic>
        <p:nvPicPr>
          <p:cNvPr id="5" name="Picture 4">
            <a:hlinkClick r:id="rId2"/>
            <a:extLst>
              <a:ext uri="{FF2B5EF4-FFF2-40B4-BE49-F238E27FC236}">
                <a16:creationId xmlns:a16="http://schemas.microsoft.com/office/drawing/2014/main" id="{D8E9AACD-88F9-DDCB-B2CC-FEEA8D392E3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38200" y="2146769"/>
            <a:ext cx="8309499" cy="3754070"/>
          </a:xfrm>
          <a:prstGeom prst="rect">
            <a:avLst/>
          </a:prstGeom>
        </p:spPr>
      </p:pic>
      <p:pic>
        <p:nvPicPr>
          <p:cNvPr id="6" name="Picture 5">
            <a:extLst>
              <a:ext uri="{FF2B5EF4-FFF2-40B4-BE49-F238E27FC236}">
                <a16:creationId xmlns:a16="http://schemas.microsoft.com/office/drawing/2014/main" id="{B8700D71-66AA-EA75-0FD0-1F63E8CEC2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95569" y="322796"/>
            <a:ext cx="2624387" cy="799567"/>
          </a:xfrm>
          <a:prstGeom prst="rect">
            <a:avLst/>
          </a:prstGeom>
        </p:spPr>
      </p:pic>
    </p:spTree>
    <p:extLst>
      <p:ext uri="{BB962C8B-B14F-4D97-AF65-F5344CB8AC3E}">
        <p14:creationId xmlns:p14="http://schemas.microsoft.com/office/powerpoint/2010/main" val="2876946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9DBB8-E086-461D-265F-BEDD3F2C43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6737A6-6DF9-D473-6E97-7ECEE845EA05}"/>
              </a:ext>
            </a:extLst>
          </p:cNvPr>
          <p:cNvSpPr>
            <a:spLocks noGrp="1"/>
          </p:cNvSpPr>
          <p:nvPr>
            <p:ph type="title"/>
          </p:nvPr>
        </p:nvSpPr>
        <p:spPr>
          <a:xfrm>
            <a:off x="672044" y="59797"/>
            <a:ext cx="10515600" cy="1325563"/>
          </a:xfrm>
        </p:spPr>
        <p:txBody>
          <a:bodyPr>
            <a:normAutofit fontScale="90000"/>
          </a:bodyPr>
          <a:lstStyle/>
          <a:p>
            <a:br>
              <a:rPr lang="en-GB" dirty="0"/>
            </a:br>
            <a:r>
              <a:rPr lang="en-GB" dirty="0"/>
              <a:t>UCAS - resources</a:t>
            </a:r>
            <a:br>
              <a:rPr lang="en-GB" dirty="0"/>
            </a:br>
            <a:endParaRPr lang="en-GB" dirty="0"/>
          </a:p>
        </p:txBody>
      </p:sp>
      <p:pic>
        <p:nvPicPr>
          <p:cNvPr id="8" name="Picture 7">
            <a:extLst>
              <a:ext uri="{FF2B5EF4-FFF2-40B4-BE49-F238E27FC236}">
                <a16:creationId xmlns:a16="http://schemas.microsoft.com/office/drawing/2014/main" id="{0BC38EE8-052A-9CDB-BEAE-CF2B026784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95569" y="322796"/>
            <a:ext cx="2624387" cy="799567"/>
          </a:xfrm>
          <a:prstGeom prst="rect">
            <a:avLst/>
          </a:prstGeom>
        </p:spPr>
      </p:pic>
      <p:pic>
        <p:nvPicPr>
          <p:cNvPr id="5" name="Picture 4">
            <a:extLst>
              <a:ext uri="{FF2B5EF4-FFF2-40B4-BE49-F238E27FC236}">
                <a16:creationId xmlns:a16="http://schemas.microsoft.com/office/drawing/2014/main" id="{3718C932-625A-8F20-A313-75785A4DDAB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826927" y="3689785"/>
            <a:ext cx="5072686" cy="2719081"/>
          </a:xfrm>
          <a:prstGeom prst="rect">
            <a:avLst/>
          </a:prstGeom>
          <a:ln>
            <a:solidFill>
              <a:schemeClr val="accent1"/>
            </a:solidFill>
          </a:ln>
        </p:spPr>
      </p:pic>
      <p:pic>
        <p:nvPicPr>
          <p:cNvPr id="9" name="Picture 8">
            <a:extLst>
              <a:ext uri="{FF2B5EF4-FFF2-40B4-BE49-F238E27FC236}">
                <a16:creationId xmlns:a16="http://schemas.microsoft.com/office/drawing/2014/main" id="{BB8D063D-CBB0-3B8E-6152-4A4C7CC1A3D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29494" y="1216240"/>
            <a:ext cx="6445323" cy="3284201"/>
          </a:xfrm>
          <a:prstGeom prst="rect">
            <a:avLst/>
          </a:prstGeom>
          <a:ln>
            <a:solidFill>
              <a:schemeClr val="accent1"/>
            </a:solidFill>
          </a:ln>
        </p:spPr>
      </p:pic>
      <p:sp>
        <p:nvSpPr>
          <p:cNvPr id="13" name="TextBox 12">
            <a:extLst>
              <a:ext uri="{FF2B5EF4-FFF2-40B4-BE49-F238E27FC236}">
                <a16:creationId xmlns:a16="http://schemas.microsoft.com/office/drawing/2014/main" id="{A1AB8D65-F3B4-30BB-9F75-C0409BB0AA4C}"/>
              </a:ext>
            </a:extLst>
          </p:cNvPr>
          <p:cNvSpPr txBox="1"/>
          <p:nvPr/>
        </p:nvSpPr>
        <p:spPr>
          <a:xfrm>
            <a:off x="383959" y="5641760"/>
            <a:ext cx="609452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UCAS | At the heart of connecting people to higher education</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326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9596D-73C1-B0D1-380C-C623C79CD9AB}"/>
              </a:ext>
            </a:extLst>
          </p:cNvPr>
          <p:cNvSpPr>
            <a:spLocks noGrp="1"/>
          </p:cNvSpPr>
          <p:nvPr>
            <p:ph type="title"/>
          </p:nvPr>
        </p:nvSpPr>
        <p:spPr/>
        <p:txBody>
          <a:bodyPr>
            <a:normAutofit fontScale="90000"/>
          </a:bodyPr>
          <a:lstStyle/>
          <a:p>
            <a:br>
              <a:rPr lang="en-GB" dirty="0"/>
            </a:br>
            <a:r>
              <a:rPr lang="en-GB" dirty="0"/>
              <a:t>Youth Employment UK - resources</a:t>
            </a:r>
            <a:br>
              <a:rPr lang="en-GB" dirty="0"/>
            </a:br>
            <a:endParaRPr lang="en-GB" dirty="0"/>
          </a:p>
        </p:txBody>
      </p:sp>
      <p:sp>
        <p:nvSpPr>
          <p:cNvPr id="3" name="Content Placeholder 2">
            <a:extLst>
              <a:ext uri="{FF2B5EF4-FFF2-40B4-BE49-F238E27FC236}">
                <a16:creationId xmlns:a16="http://schemas.microsoft.com/office/drawing/2014/main" id="{B6F94C92-F7BF-1265-2FA4-F1330C0F61E6}"/>
              </a:ext>
            </a:extLst>
          </p:cNvPr>
          <p:cNvSpPr>
            <a:spLocks noGrp="1"/>
          </p:cNvSpPr>
          <p:nvPr>
            <p:ph idx="1"/>
          </p:nvPr>
        </p:nvSpPr>
        <p:spPr>
          <a:xfrm>
            <a:off x="838200" y="1499053"/>
            <a:ext cx="10515600" cy="4351338"/>
          </a:xfrm>
        </p:spPr>
        <p:txBody>
          <a:bodyPr/>
          <a:lstStyle/>
          <a:p>
            <a:r>
              <a:rPr lang="en-GB" dirty="0">
                <a:hlinkClick r:id="rId2"/>
              </a:rPr>
              <a:t>https://www.youthemployment.org.uk/young-professional-training/</a:t>
            </a:r>
            <a:endParaRPr lang="en-GB" dirty="0"/>
          </a:p>
          <a:p>
            <a:pPr marL="457200" lvl="1" indent="0">
              <a:buNone/>
            </a:pPr>
            <a:endParaRPr lang="en-GB" dirty="0"/>
          </a:p>
        </p:txBody>
      </p:sp>
      <p:pic>
        <p:nvPicPr>
          <p:cNvPr id="5" name="Picture 4">
            <a:extLst>
              <a:ext uri="{FF2B5EF4-FFF2-40B4-BE49-F238E27FC236}">
                <a16:creationId xmlns:a16="http://schemas.microsoft.com/office/drawing/2014/main" id="{034B404E-7D19-43AB-6971-FAACF8C3690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55580" y="2068123"/>
            <a:ext cx="3089035" cy="4351338"/>
          </a:xfrm>
          <a:prstGeom prst="rect">
            <a:avLst/>
          </a:prstGeom>
        </p:spPr>
      </p:pic>
      <p:pic>
        <p:nvPicPr>
          <p:cNvPr id="7" name="Picture 6">
            <a:extLst>
              <a:ext uri="{FF2B5EF4-FFF2-40B4-BE49-F238E27FC236}">
                <a16:creationId xmlns:a16="http://schemas.microsoft.com/office/drawing/2014/main" id="{EFE08771-E37B-6B22-F113-CD3655EE36F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83289" y="2068123"/>
            <a:ext cx="4795935" cy="4244831"/>
          </a:xfrm>
          <a:prstGeom prst="rect">
            <a:avLst/>
          </a:prstGeom>
        </p:spPr>
      </p:pic>
      <p:pic>
        <p:nvPicPr>
          <p:cNvPr id="8" name="Picture 7">
            <a:extLst>
              <a:ext uri="{FF2B5EF4-FFF2-40B4-BE49-F238E27FC236}">
                <a16:creationId xmlns:a16="http://schemas.microsoft.com/office/drawing/2014/main" id="{36440938-927A-01FF-DB0F-5D10059B95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95569" y="322796"/>
            <a:ext cx="2624387" cy="799567"/>
          </a:xfrm>
          <a:prstGeom prst="rect">
            <a:avLst/>
          </a:prstGeom>
        </p:spPr>
      </p:pic>
    </p:spTree>
    <p:extLst>
      <p:ext uri="{BB962C8B-B14F-4D97-AF65-F5344CB8AC3E}">
        <p14:creationId xmlns:p14="http://schemas.microsoft.com/office/powerpoint/2010/main" val="567770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71503-68D1-355B-3482-4C04E62AEC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E63EE8-8B94-5142-1F88-8681D9A24CC9}"/>
              </a:ext>
            </a:extLst>
          </p:cNvPr>
          <p:cNvSpPr>
            <a:spLocks noGrp="1"/>
          </p:cNvSpPr>
          <p:nvPr>
            <p:ph type="title"/>
          </p:nvPr>
        </p:nvSpPr>
        <p:spPr/>
        <p:txBody>
          <a:bodyPr>
            <a:normAutofit fontScale="90000"/>
          </a:bodyPr>
          <a:lstStyle/>
          <a:p>
            <a:br>
              <a:rPr lang="en-GB" dirty="0"/>
            </a:br>
            <a:r>
              <a:rPr lang="en-GB" dirty="0"/>
              <a:t>Get My First Job</a:t>
            </a:r>
            <a:br>
              <a:rPr lang="en-GB" dirty="0"/>
            </a:br>
            <a:endParaRPr lang="en-GB" dirty="0"/>
          </a:p>
        </p:txBody>
      </p:sp>
      <p:sp>
        <p:nvSpPr>
          <p:cNvPr id="3" name="Content Placeholder 2">
            <a:extLst>
              <a:ext uri="{FF2B5EF4-FFF2-40B4-BE49-F238E27FC236}">
                <a16:creationId xmlns:a16="http://schemas.microsoft.com/office/drawing/2014/main" id="{F9366889-6F04-35B4-FBE6-E52208019DDF}"/>
              </a:ext>
            </a:extLst>
          </p:cNvPr>
          <p:cNvSpPr>
            <a:spLocks noGrp="1"/>
          </p:cNvSpPr>
          <p:nvPr>
            <p:ph idx="1"/>
          </p:nvPr>
        </p:nvSpPr>
        <p:spPr>
          <a:xfrm>
            <a:off x="553720" y="2183866"/>
            <a:ext cx="10515600" cy="4351338"/>
          </a:xfrm>
        </p:spPr>
        <p:txBody>
          <a:bodyPr/>
          <a:lstStyle/>
          <a:p>
            <a:pPr marL="457200" lvl="1" indent="0">
              <a:buNone/>
            </a:pPr>
            <a:r>
              <a:rPr lang="en-GB" dirty="0"/>
              <a:t>Resources include:</a:t>
            </a:r>
          </a:p>
          <a:p>
            <a:pPr lvl="1"/>
            <a:r>
              <a:rPr lang="en-GB" dirty="0"/>
              <a:t>Apprenticeships</a:t>
            </a:r>
          </a:p>
          <a:p>
            <a:pPr lvl="1"/>
            <a:r>
              <a:rPr lang="en-GB" dirty="0"/>
              <a:t>Skills Bootcamps</a:t>
            </a:r>
          </a:p>
          <a:p>
            <a:pPr lvl="1"/>
            <a:r>
              <a:rPr lang="en-GB" dirty="0"/>
              <a:t>Career Quiz</a:t>
            </a:r>
          </a:p>
          <a:p>
            <a:pPr marL="457200" lvl="1" indent="0">
              <a:buNone/>
            </a:pPr>
            <a:r>
              <a:rPr lang="en-GB" dirty="0"/>
              <a:t> </a:t>
            </a:r>
          </a:p>
        </p:txBody>
      </p:sp>
      <p:pic>
        <p:nvPicPr>
          <p:cNvPr id="8" name="Picture 7">
            <a:extLst>
              <a:ext uri="{FF2B5EF4-FFF2-40B4-BE49-F238E27FC236}">
                <a16:creationId xmlns:a16="http://schemas.microsoft.com/office/drawing/2014/main" id="{253E73C9-456C-2F1A-6993-7E5AFE0D75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95569" y="322796"/>
            <a:ext cx="2624387" cy="799567"/>
          </a:xfrm>
          <a:prstGeom prst="rect">
            <a:avLst/>
          </a:prstGeom>
        </p:spPr>
      </p:pic>
      <p:sp>
        <p:nvSpPr>
          <p:cNvPr id="6" name="TextBox 5">
            <a:extLst>
              <a:ext uri="{FF2B5EF4-FFF2-40B4-BE49-F238E27FC236}">
                <a16:creationId xmlns:a16="http://schemas.microsoft.com/office/drawing/2014/main" id="{E6E7325C-E164-622B-5C72-1CCA802253BE}"/>
              </a:ext>
            </a:extLst>
          </p:cNvPr>
          <p:cNvSpPr txBox="1"/>
          <p:nvPr/>
        </p:nvSpPr>
        <p:spPr>
          <a:xfrm>
            <a:off x="294640" y="5888873"/>
            <a:ext cx="10774680" cy="369332"/>
          </a:xfrm>
          <a:prstGeom prst="rect">
            <a:avLst/>
          </a:prstGeom>
          <a:noFill/>
        </p:spPr>
        <p:txBody>
          <a:bodyPr wrap="square">
            <a:spAutoFit/>
          </a:bodyPr>
          <a:lstStyle/>
          <a:p>
            <a:r>
              <a:rPr lang="en-GB" dirty="0" err="1">
                <a:hlinkClick r:id="rId3"/>
              </a:rPr>
              <a:t>GetMyFirstJob</a:t>
            </a:r>
            <a:r>
              <a:rPr lang="en-GB" dirty="0">
                <a:hlinkClick r:id="rId3"/>
              </a:rPr>
              <a:t> | Apprenticeships, Degree Apprenticeships, Work Experience &amp; Graduate Jobs</a:t>
            </a:r>
            <a:endParaRPr lang="en-GB" dirty="0"/>
          </a:p>
        </p:txBody>
      </p:sp>
      <p:pic>
        <p:nvPicPr>
          <p:cNvPr id="10" name="Picture 9">
            <a:extLst>
              <a:ext uri="{FF2B5EF4-FFF2-40B4-BE49-F238E27FC236}">
                <a16:creationId xmlns:a16="http://schemas.microsoft.com/office/drawing/2014/main" id="{254D3FD4-B825-D454-A1E7-3B8F515162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43881" y="1615541"/>
            <a:ext cx="7476075" cy="3494930"/>
          </a:xfrm>
          <a:prstGeom prst="rect">
            <a:avLst/>
          </a:prstGeom>
        </p:spPr>
      </p:pic>
    </p:spTree>
    <p:extLst>
      <p:ext uri="{BB962C8B-B14F-4D97-AF65-F5344CB8AC3E}">
        <p14:creationId xmlns:p14="http://schemas.microsoft.com/office/powerpoint/2010/main" val="1971428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9596D-73C1-B0D1-380C-C623C79CD9AB}"/>
              </a:ext>
            </a:extLst>
          </p:cNvPr>
          <p:cNvSpPr>
            <a:spLocks noGrp="1"/>
          </p:cNvSpPr>
          <p:nvPr>
            <p:ph type="title"/>
          </p:nvPr>
        </p:nvSpPr>
        <p:spPr/>
        <p:txBody>
          <a:bodyPr>
            <a:normAutofit fontScale="90000"/>
          </a:bodyPr>
          <a:lstStyle/>
          <a:p>
            <a:br>
              <a:rPr lang="en-GB" dirty="0"/>
            </a:br>
            <a:r>
              <a:rPr lang="en-GB" dirty="0" err="1"/>
              <a:t>Careerbay</a:t>
            </a:r>
            <a:r>
              <a:rPr lang="en-GB" dirty="0"/>
              <a:t> - resources</a:t>
            </a:r>
            <a:br>
              <a:rPr lang="en-GB" dirty="0"/>
            </a:br>
            <a:endParaRPr lang="en-GB" dirty="0"/>
          </a:p>
        </p:txBody>
      </p:sp>
      <p:sp>
        <p:nvSpPr>
          <p:cNvPr id="3" name="Content Placeholder 2">
            <a:extLst>
              <a:ext uri="{FF2B5EF4-FFF2-40B4-BE49-F238E27FC236}">
                <a16:creationId xmlns:a16="http://schemas.microsoft.com/office/drawing/2014/main" id="{B6F94C92-F7BF-1265-2FA4-F1330C0F61E6}"/>
              </a:ext>
            </a:extLst>
          </p:cNvPr>
          <p:cNvSpPr>
            <a:spLocks noGrp="1"/>
          </p:cNvSpPr>
          <p:nvPr>
            <p:ph idx="1"/>
          </p:nvPr>
        </p:nvSpPr>
        <p:spPr>
          <a:xfrm>
            <a:off x="838200" y="1499053"/>
            <a:ext cx="10515600" cy="4351338"/>
          </a:xfrm>
        </p:spPr>
        <p:txBody>
          <a:bodyPr/>
          <a:lstStyle/>
          <a:p>
            <a:r>
              <a:rPr lang="en-GB" b="0" i="0" dirty="0">
                <a:effectLst/>
                <a:highlight>
                  <a:srgbClr val="FFFFFF"/>
                </a:highlight>
                <a:latin typeface="-apple-system"/>
                <a:hlinkClick r:id="rId2"/>
              </a:rPr>
              <a:t>www.careerbay.co.uk</a:t>
            </a:r>
            <a:endParaRPr lang="en-GB" b="0" i="0" dirty="0">
              <a:effectLst/>
              <a:highlight>
                <a:srgbClr val="FFFFFF"/>
              </a:highlight>
              <a:latin typeface="-apple-system"/>
            </a:endParaRPr>
          </a:p>
          <a:p>
            <a:endParaRPr lang="en-GB" dirty="0"/>
          </a:p>
        </p:txBody>
      </p:sp>
      <p:pic>
        <p:nvPicPr>
          <p:cNvPr id="8" name="Picture 7">
            <a:extLst>
              <a:ext uri="{FF2B5EF4-FFF2-40B4-BE49-F238E27FC236}">
                <a16:creationId xmlns:a16="http://schemas.microsoft.com/office/drawing/2014/main" id="{36440938-927A-01FF-DB0F-5D10059B95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95569" y="322796"/>
            <a:ext cx="2624387" cy="799567"/>
          </a:xfrm>
          <a:prstGeom prst="rect">
            <a:avLst/>
          </a:prstGeom>
        </p:spPr>
      </p:pic>
      <p:pic>
        <p:nvPicPr>
          <p:cNvPr id="6" name="Picture 5">
            <a:extLst>
              <a:ext uri="{FF2B5EF4-FFF2-40B4-BE49-F238E27FC236}">
                <a16:creationId xmlns:a16="http://schemas.microsoft.com/office/drawing/2014/main" id="{A86082DC-3656-F3F6-DDE1-4CD93BABBCF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3966" y="2533567"/>
            <a:ext cx="5560158" cy="3316824"/>
          </a:xfrm>
          <a:prstGeom prst="rect">
            <a:avLst/>
          </a:prstGeom>
          <a:ln>
            <a:solidFill>
              <a:schemeClr val="accent1"/>
            </a:solidFill>
          </a:ln>
        </p:spPr>
      </p:pic>
      <p:pic>
        <p:nvPicPr>
          <p:cNvPr id="10" name="Picture 9">
            <a:extLst>
              <a:ext uri="{FF2B5EF4-FFF2-40B4-BE49-F238E27FC236}">
                <a16:creationId xmlns:a16="http://schemas.microsoft.com/office/drawing/2014/main" id="{F8A42D8D-DC1D-88C0-CEA4-627720B64F7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84288" y="2256291"/>
            <a:ext cx="5539676" cy="4056255"/>
          </a:xfrm>
          <a:prstGeom prst="rect">
            <a:avLst/>
          </a:prstGeom>
          <a:ln>
            <a:solidFill>
              <a:schemeClr val="accent1"/>
            </a:solidFill>
          </a:ln>
        </p:spPr>
      </p:pic>
    </p:spTree>
    <p:extLst>
      <p:ext uri="{BB962C8B-B14F-4D97-AF65-F5344CB8AC3E}">
        <p14:creationId xmlns:p14="http://schemas.microsoft.com/office/powerpoint/2010/main" val="1664096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9596D-73C1-B0D1-380C-C623C79CD9AB}"/>
              </a:ext>
            </a:extLst>
          </p:cNvPr>
          <p:cNvSpPr>
            <a:spLocks noGrp="1"/>
          </p:cNvSpPr>
          <p:nvPr>
            <p:ph type="title"/>
          </p:nvPr>
        </p:nvSpPr>
        <p:spPr>
          <a:xfrm>
            <a:off x="672044" y="59797"/>
            <a:ext cx="10515600" cy="1325563"/>
          </a:xfrm>
        </p:spPr>
        <p:txBody>
          <a:bodyPr>
            <a:normAutofit fontScale="90000"/>
          </a:bodyPr>
          <a:lstStyle/>
          <a:p>
            <a:br>
              <a:rPr lang="en-GB" dirty="0"/>
            </a:br>
            <a:r>
              <a:rPr lang="en-GB" dirty="0"/>
              <a:t>Routes into Rail - resources</a:t>
            </a:r>
            <a:br>
              <a:rPr lang="en-GB" dirty="0"/>
            </a:br>
            <a:endParaRPr lang="en-GB" dirty="0"/>
          </a:p>
        </p:txBody>
      </p:sp>
      <p:sp>
        <p:nvSpPr>
          <p:cNvPr id="3" name="Content Placeholder 2">
            <a:extLst>
              <a:ext uri="{FF2B5EF4-FFF2-40B4-BE49-F238E27FC236}">
                <a16:creationId xmlns:a16="http://schemas.microsoft.com/office/drawing/2014/main" id="{B6F94C92-F7BF-1265-2FA4-F1330C0F61E6}"/>
              </a:ext>
            </a:extLst>
          </p:cNvPr>
          <p:cNvSpPr>
            <a:spLocks noGrp="1"/>
          </p:cNvSpPr>
          <p:nvPr>
            <p:ph idx="1"/>
          </p:nvPr>
        </p:nvSpPr>
        <p:spPr>
          <a:xfrm>
            <a:off x="672044" y="994228"/>
            <a:ext cx="10515600" cy="4351338"/>
          </a:xfrm>
        </p:spPr>
        <p:txBody>
          <a:bodyPr/>
          <a:lstStyle/>
          <a:p>
            <a:pPr marL="0" indent="0">
              <a:buNone/>
            </a:pPr>
            <a:r>
              <a:rPr lang="en-GB" dirty="0">
                <a:hlinkClick r:id="rId2"/>
              </a:rPr>
              <a:t>https://routesintorail.org/</a:t>
            </a:r>
            <a:r>
              <a:rPr lang="en-GB" dirty="0"/>
              <a:t> </a:t>
            </a:r>
          </a:p>
        </p:txBody>
      </p:sp>
      <p:pic>
        <p:nvPicPr>
          <p:cNvPr id="8" name="Picture 7">
            <a:extLst>
              <a:ext uri="{FF2B5EF4-FFF2-40B4-BE49-F238E27FC236}">
                <a16:creationId xmlns:a16="http://schemas.microsoft.com/office/drawing/2014/main" id="{36440938-927A-01FF-DB0F-5D10059B95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95569" y="322796"/>
            <a:ext cx="2624387" cy="799567"/>
          </a:xfrm>
          <a:prstGeom prst="rect">
            <a:avLst/>
          </a:prstGeom>
        </p:spPr>
      </p:pic>
      <p:pic>
        <p:nvPicPr>
          <p:cNvPr id="6" name="Picture 5">
            <a:extLst>
              <a:ext uri="{FF2B5EF4-FFF2-40B4-BE49-F238E27FC236}">
                <a16:creationId xmlns:a16="http://schemas.microsoft.com/office/drawing/2014/main" id="{D8CF3ED3-D30A-C0D2-4396-FAC010DCC11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8125" y="1502301"/>
            <a:ext cx="7181849" cy="3165667"/>
          </a:xfrm>
          <a:prstGeom prst="rect">
            <a:avLst/>
          </a:prstGeom>
        </p:spPr>
      </p:pic>
      <p:pic>
        <p:nvPicPr>
          <p:cNvPr id="10" name="Picture 9">
            <a:extLst>
              <a:ext uri="{FF2B5EF4-FFF2-40B4-BE49-F238E27FC236}">
                <a16:creationId xmlns:a16="http://schemas.microsoft.com/office/drawing/2014/main" id="{410C1092-FE64-642A-2375-796EC47ECFC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496175" y="1512434"/>
            <a:ext cx="4457700" cy="2070788"/>
          </a:xfrm>
          <a:prstGeom prst="rect">
            <a:avLst/>
          </a:prstGeom>
        </p:spPr>
      </p:pic>
      <p:pic>
        <p:nvPicPr>
          <p:cNvPr id="12" name="Picture 11">
            <a:extLst>
              <a:ext uri="{FF2B5EF4-FFF2-40B4-BE49-F238E27FC236}">
                <a16:creationId xmlns:a16="http://schemas.microsoft.com/office/drawing/2014/main" id="{E546C704-A909-D129-25D0-6DDE8EB95BB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597782" y="4100493"/>
            <a:ext cx="4347704" cy="2070788"/>
          </a:xfrm>
          <a:prstGeom prst="rect">
            <a:avLst/>
          </a:prstGeom>
        </p:spPr>
      </p:pic>
    </p:spTree>
    <p:extLst>
      <p:ext uri="{BB962C8B-B14F-4D97-AF65-F5344CB8AC3E}">
        <p14:creationId xmlns:p14="http://schemas.microsoft.com/office/powerpoint/2010/main" val="968816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26259" y="26457"/>
            <a:ext cx="7965741" cy="1143000"/>
          </a:xfrm>
        </p:spPr>
        <p:txBody>
          <a:bodyPr/>
          <a:lstStyle/>
          <a:p>
            <a:pPr algn="ctr"/>
            <a:r>
              <a:rPr lang="en-GB" b="1" dirty="0"/>
              <a:t>Business Apprenticeships - examples</a:t>
            </a:r>
          </a:p>
        </p:txBody>
      </p:sp>
      <p:sp>
        <p:nvSpPr>
          <p:cNvPr id="3" name="Content Placeholder 2"/>
          <p:cNvSpPr>
            <a:spLocks noGrp="1"/>
          </p:cNvSpPr>
          <p:nvPr>
            <p:ph sz="half" idx="1"/>
          </p:nvPr>
        </p:nvSpPr>
        <p:spPr>
          <a:xfrm>
            <a:off x="46667" y="1358367"/>
            <a:ext cx="7408498" cy="4749799"/>
          </a:xfrm>
        </p:spPr>
        <p:txBody>
          <a:bodyPr>
            <a:normAutofit/>
          </a:bodyPr>
          <a:lstStyle/>
          <a:p>
            <a:r>
              <a:rPr lang="en-GB" sz="2000" dirty="0">
                <a:hlinkClick r:id="rId2"/>
              </a:rPr>
              <a:t>Business administrator L3</a:t>
            </a:r>
            <a:endParaRPr lang="en-GB" sz="2000" dirty="0"/>
          </a:p>
          <a:p>
            <a:r>
              <a:rPr lang="en-GB" sz="2000" dirty="0">
                <a:hlinkClick r:id="rId3"/>
              </a:rPr>
              <a:t>HR Support L3</a:t>
            </a:r>
            <a:endParaRPr lang="en-GB" sz="2000" dirty="0"/>
          </a:p>
          <a:p>
            <a:r>
              <a:rPr lang="en-GB" sz="2000" dirty="0">
                <a:hlinkClick r:id="rId4"/>
              </a:rPr>
              <a:t>Recruitment </a:t>
            </a:r>
            <a:r>
              <a:rPr lang="en-GB" sz="2000" dirty="0" err="1">
                <a:hlinkClick r:id="rId4"/>
              </a:rPr>
              <a:t>Resourcer</a:t>
            </a:r>
            <a:r>
              <a:rPr lang="en-GB" sz="2000" dirty="0">
                <a:hlinkClick r:id="rId4"/>
              </a:rPr>
              <a:t> L2</a:t>
            </a:r>
            <a:endParaRPr lang="en-GB" sz="2000" dirty="0"/>
          </a:p>
          <a:p>
            <a:r>
              <a:rPr lang="en-GB" sz="2000" dirty="0">
                <a:hlinkClick r:id="rId5"/>
              </a:rPr>
              <a:t>Team Leader or Supervisor L3</a:t>
            </a:r>
            <a:endParaRPr lang="en-GB" sz="2000" dirty="0"/>
          </a:p>
          <a:p>
            <a:r>
              <a:rPr lang="en-GB" sz="2000" dirty="0">
                <a:hlinkClick r:id="rId6"/>
              </a:rPr>
              <a:t>Associate Project Manager L4</a:t>
            </a:r>
            <a:endParaRPr lang="en-GB" sz="2000" dirty="0"/>
          </a:p>
          <a:p>
            <a:r>
              <a:rPr lang="en-GB" sz="2000" dirty="0">
                <a:hlinkClick r:id="rId7"/>
              </a:rPr>
              <a:t>Operations or Departmental Manager L5</a:t>
            </a:r>
            <a:endParaRPr lang="en-GB" sz="2000" dirty="0"/>
          </a:p>
          <a:p>
            <a:r>
              <a:rPr lang="en-GB" sz="2000" dirty="0">
                <a:hlinkClick r:id="rId8"/>
              </a:rPr>
              <a:t>Leisure Duty Manager L3</a:t>
            </a:r>
            <a:endParaRPr lang="en-GB" sz="2000" dirty="0"/>
          </a:p>
          <a:p>
            <a:r>
              <a:rPr lang="en-GB" sz="2000" dirty="0">
                <a:hlinkClick r:id="rId9"/>
              </a:rPr>
              <a:t>School Business Professional L4</a:t>
            </a:r>
            <a:endParaRPr lang="en-GB" sz="2000" dirty="0"/>
          </a:p>
          <a:p>
            <a:r>
              <a:rPr lang="en-GB" sz="2000" dirty="0">
                <a:hlinkClick r:id="rId10"/>
              </a:rPr>
              <a:t>Quality Practitioner L4</a:t>
            </a:r>
            <a:endParaRPr lang="en-GB" sz="2000" dirty="0"/>
          </a:p>
          <a:p>
            <a:r>
              <a:rPr lang="en-GB" sz="2000" dirty="0">
                <a:hlinkClick r:id="rId11"/>
              </a:rPr>
              <a:t>Career Development Professional L6</a:t>
            </a:r>
            <a:endParaRPr lang="en-GB" sz="2000" dirty="0"/>
          </a:p>
          <a:p>
            <a:r>
              <a:rPr lang="en-GB" sz="2000" dirty="0">
                <a:hlinkClick r:id="rId12"/>
              </a:rPr>
              <a:t>Information Communications Technician L3</a:t>
            </a:r>
            <a:endParaRPr lang="en-GB" sz="2000" dirty="0"/>
          </a:p>
          <a:p>
            <a:r>
              <a:rPr lang="en-GB" sz="2000" dirty="0">
                <a:hlinkClick r:id="rId13"/>
              </a:rPr>
              <a:t>Data Analyst L4</a:t>
            </a:r>
            <a:endParaRPr lang="en-GB" sz="2000" dirty="0"/>
          </a:p>
        </p:txBody>
      </p:sp>
      <p:pic>
        <p:nvPicPr>
          <p:cNvPr id="11" name="Content Placeholder 10">
            <a:extLst>
              <a:ext uri="{FF2B5EF4-FFF2-40B4-BE49-F238E27FC236}">
                <a16:creationId xmlns:a16="http://schemas.microsoft.com/office/drawing/2014/main" id="{5F0AC92F-955A-4A78-AC54-93FCAC3AE7A4}"/>
              </a:ext>
            </a:extLst>
          </p:cNvPr>
          <p:cNvPicPr>
            <a:picLocks noGrp="1" noChangeAspect="1"/>
          </p:cNvPicPr>
          <p:nvPr>
            <p:ph sz="half" idx="2"/>
          </p:nvPr>
        </p:nvPicPr>
        <p:blipFill>
          <a:blip r:embed="rId14">
            <a:extLst>
              <a:ext uri="{28A0092B-C50C-407E-A947-70E740481C1C}">
                <a14:useLocalDpi xmlns:a14="http://schemas.microsoft.com/office/drawing/2010/main"/>
              </a:ext>
            </a:extLst>
          </a:blip>
          <a:stretch>
            <a:fillRect/>
          </a:stretch>
        </p:blipFill>
        <p:spPr>
          <a:xfrm>
            <a:off x="5012483" y="3800475"/>
            <a:ext cx="3062554" cy="1699158"/>
          </a:xfrm>
        </p:spPr>
      </p:pic>
      <p:pic>
        <p:nvPicPr>
          <p:cNvPr id="13" name="Picture 12">
            <a:extLst>
              <a:ext uri="{FF2B5EF4-FFF2-40B4-BE49-F238E27FC236}">
                <a16:creationId xmlns:a16="http://schemas.microsoft.com/office/drawing/2014/main" id="{37623A38-3CCB-498A-B8D5-DC3A8B72A850}"/>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8354553" y="4094957"/>
            <a:ext cx="3443995" cy="2291822"/>
          </a:xfrm>
          <a:prstGeom prst="rect">
            <a:avLst/>
          </a:prstGeom>
        </p:spPr>
      </p:pic>
      <p:pic>
        <p:nvPicPr>
          <p:cNvPr id="15" name="Picture 14">
            <a:extLst>
              <a:ext uri="{FF2B5EF4-FFF2-40B4-BE49-F238E27FC236}">
                <a16:creationId xmlns:a16="http://schemas.microsoft.com/office/drawing/2014/main" id="{AC090983-C8FB-4B7C-A211-A9221EA045ED}"/>
              </a:ext>
            </a:extLst>
          </p:cNvPr>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7850962" y="1617132"/>
            <a:ext cx="3947586" cy="1973793"/>
          </a:xfrm>
          <a:prstGeom prst="rect">
            <a:avLst/>
          </a:prstGeom>
        </p:spPr>
      </p:pic>
    </p:spTree>
    <p:extLst>
      <p:ext uri="{BB962C8B-B14F-4D97-AF65-F5344CB8AC3E}">
        <p14:creationId xmlns:p14="http://schemas.microsoft.com/office/powerpoint/2010/main" val="3026151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315832-1A07-FCFB-DA7C-4127AA0C8FC8}"/>
              </a:ext>
            </a:extLst>
          </p:cNvPr>
          <p:cNvSpPr>
            <a:spLocks noGrp="1"/>
          </p:cNvSpPr>
          <p:nvPr>
            <p:ph type="title"/>
          </p:nvPr>
        </p:nvSpPr>
        <p:spPr>
          <a:xfrm>
            <a:off x="394315" y="209098"/>
            <a:ext cx="9033769" cy="1213041"/>
          </a:xfrm>
        </p:spPr>
        <p:txBody>
          <a:bodyPr>
            <a:normAutofit/>
          </a:bodyPr>
          <a:lstStyle/>
          <a:p>
            <a:r>
              <a:rPr lang="en-US" sz="3200" dirty="0"/>
              <a:t>You can be anything you want to be</a:t>
            </a:r>
            <a:endParaRPr lang="en-GB" sz="3200" dirty="0"/>
          </a:p>
        </p:txBody>
      </p:sp>
      <p:pic>
        <p:nvPicPr>
          <p:cNvPr id="6" name="Picture 5">
            <a:extLst>
              <a:ext uri="{FF2B5EF4-FFF2-40B4-BE49-F238E27FC236}">
                <a16:creationId xmlns:a16="http://schemas.microsoft.com/office/drawing/2014/main" id="{4A8E2A88-8DB9-1623-4CCF-202D88B5EC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08579" y="346229"/>
            <a:ext cx="2197808" cy="669602"/>
          </a:xfrm>
          <a:prstGeom prst="rect">
            <a:avLst/>
          </a:prstGeom>
        </p:spPr>
      </p:pic>
      <p:pic>
        <p:nvPicPr>
          <p:cNvPr id="1028" name="Picture 4" descr="3,100+ Different Jobs Stock Illustrations, Royalty-Free Vector Graphics &amp; Clip  Art - iStock | Various occupations group, Different careers, Workers">
            <a:extLst>
              <a:ext uri="{FF2B5EF4-FFF2-40B4-BE49-F238E27FC236}">
                <a16:creationId xmlns:a16="http://schemas.microsoft.com/office/drawing/2014/main" id="{5FCAB36A-52A6-68CF-441F-2F871C825DE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713390" y="1017499"/>
            <a:ext cx="8096320" cy="5631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858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2800" dirty="0"/>
              <a:t>Useful Infrastructure (Rail &amp; Construction) Websites</a:t>
            </a:r>
          </a:p>
        </p:txBody>
      </p:sp>
      <p:sp>
        <p:nvSpPr>
          <p:cNvPr id="2" name="Content Placeholder 1">
            <a:extLst>
              <a:ext uri="{FF2B5EF4-FFF2-40B4-BE49-F238E27FC236}">
                <a16:creationId xmlns:a16="http://schemas.microsoft.com/office/drawing/2014/main" id="{7D59EDC3-270A-4757-B9FA-9FE96CED7AD9}"/>
              </a:ext>
            </a:extLst>
          </p:cNvPr>
          <p:cNvSpPr>
            <a:spLocks noGrp="1"/>
          </p:cNvSpPr>
          <p:nvPr>
            <p:ph sz="half" idx="1"/>
          </p:nvPr>
        </p:nvSpPr>
        <p:spPr>
          <a:xfrm>
            <a:off x="150813" y="1183312"/>
            <a:ext cx="5945187" cy="5674688"/>
          </a:xfrm>
        </p:spPr>
        <p:txBody>
          <a:bodyPr>
            <a:noAutofit/>
          </a:bodyPr>
          <a:lstStyle/>
          <a:p>
            <a:pPr marL="342900" lvl="0" indent="-342900">
              <a:lnSpc>
                <a:spcPct val="120000"/>
              </a:lnSpc>
              <a:spcAft>
                <a:spcPts val="0"/>
              </a:spcAft>
              <a:buFont typeface="Arial" panose="020B0604020202020204" pitchFamily="34" charset="0"/>
              <a:buChar char="•"/>
              <a:tabLst>
                <a:tab pos="457200" algn="l"/>
              </a:tabLst>
            </a:pPr>
            <a:r>
              <a:rPr lang="en-GB" sz="1400"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2"/>
              </a:rPr>
              <a:t>http://careers.laingorourke.com/</a:t>
            </a:r>
            <a:endParaRPr lang="en-GB" sz="1400" dirty="0">
              <a:cs typeface="Times New Roman" panose="02020603050405020304" pitchFamily="18" charset="0"/>
            </a:endParaRPr>
          </a:p>
          <a:p>
            <a:pPr marL="342900" lvl="0" indent="-342900">
              <a:lnSpc>
                <a:spcPct val="120000"/>
              </a:lnSpc>
              <a:spcAft>
                <a:spcPts val="0"/>
              </a:spcAft>
              <a:buFont typeface="Arial" panose="020B0604020202020204" pitchFamily="34" charset="0"/>
              <a:buChar char="•"/>
              <a:tabLst>
                <a:tab pos="457200" algn="l"/>
              </a:tabLst>
            </a:pPr>
            <a:r>
              <a:rPr lang="en-GB" sz="1400"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3"/>
              </a:rPr>
              <a:t>https://www.balfourbeatty.com/careers/job-search/</a:t>
            </a:r>
            <a:endParaRPr lang="en-GB" sz="1400" dirty="0">
              <a:cs typeface="Times New Roman" panose="02020603050405020304" pitchFamily="18" charset="0"/>
            </a:endParaRPr>
          </a:p>
          <a:p>
            <a:pPr marL="342900" lvl="0" indent="-342900">
              <a:lnSpc>
                <a:spcPct val="120000"/>
              </a:lnSpc>
              <a:spcAft>
                <a:spcPts val="0"/>
              </a:spcAft>
              <a:buFont typeface="Arial" panose="020B0604020202020204" pitchFamily="34" charset="0"/>
              <a:buChar char="•"/>
              <a:tabLst>
                <a:tab pos="457200" algn="l"/>
              </a:tabLst>
            </a:pPr>
            <a:r>
              <a:rPr lang="en-GB" sz="1400"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4"/>
              </a:rPr>
              <a:t>https://www.networkrail.co.uk/career-search/</a:t>
            </a:r>
            <a:endParaRPr lang="en-GB" sz="1400" dirty="0">
              <a:cs typeface="Times New Roman" panose="02020603050405020304" pitchFamily="18" charset="0"/>
            </a:endParaRPr>
          </a:p>
          <a:p>
            <a:pPr marL="342900" lvl="0" indent="-342900">
              <a:lnSpc>
                <a:spcPct val="120000"/>
              </a:lnSpc>
              <a:spcAft>
                <a:spcPts val="0"/>
              </a:spcAft>
              <a:buFont typeface="Arial" panose="020B0604020202020204" pitchFamily="34" charset="0"/>
              <a:buChar char="•"/>
              <a:tabLst>
                <a:tab pos="457200" algn="l"/>
              </a:tabLst>
            </a:pPr>
            <a:r>
              <a:rPr lang="en-GB" sz="1400"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5"/>
              </a:rPr>
              <a:t>https://www.railwaypeople.com/Rail-Jobs</a:t>
            </a:r>
            <a:endParaRPr lang="en-GB" sz="1400" dirty="0">
              <a:cs typeface="Times New Roman" panose="02020603050405020304" pitchFamily="18" charset="0"/>
            </a:endParaRPr>
          </a:p>
          <a:p>
            <a:pPr marL="342900" lvl="0" indent="-342900">
              <a:lnSpc>
                <a:spcPct val="120000"/>
              </a:lnSpc>
              <a:spcAft>
                <a:spcPts val="0"/>
              </a:spcAft>
              <a:buFont typeface="Arial" panose="020B0604020202020204" pitchFamily="34" charset="0"/>
              <a:buChar char="•"/>
              <a:tabLst>
                <a:tab pos="457200" algn="l"/>
              </a:tabLst>
            </a:pPr>
            <a:r>
              <a:rPr lang="en-GB" sz="1400"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6"/>
              </a:rPr>
              <a:t>https://www.siemens.com/uk/en/home/company/jobs/search-careers.html</a:t>
            </a:r>
            <a:endParaRPr lang="en-GB" sz="1400"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20000"/>
              </a:lnSpc>
              <a:spcAft>
                <a:spcPts val="0"/>
              </a:spcAft>
              <a:buFont typeface="Arial" panose="020B0604020202020204" pitchFamily="34" charset="0"/>
              <a:buChar char="•"/>
              <a:tabLst>
                <a:tab pos="457200" algn="l"/>
              </a:tabLst>
            </a:pPr>
            <a:r>
              <a:rPr lang="en-GB" sz="1400" dirty="0">
                <a:cs typeface="Times New Roman" panose="02020603050405020304" pitchFamily="18" charset="0"/>
                <a:hlinkClick r:id="rId7"/>
              </a:rPr>
              <a:t>https://careers.westmidlandsmetro.com/jobs</a:t>
            </a:r>
            <a:r>
              <a:rPr lang="en-GB" sz="1400" dirty="0">
                <a:cs typeface="Times New Roman" panose="02020603050405020304" pitchFamily="18" charset="0"/>
              </a:rPr>
              <a:t> </a:t>
            </a:r>
          </a:p>
          <a:p>
            <a:pPr marL="342900" lvl="0" indent="-342900">
              <a:lnSpc>
                <a:spcPct val="120000"/>
              </a:lnSpc>
              <a:spcAft>
                <a:spcPts val="0"/>
              </a:spcAft>
              <a:buFont typeface="Arial" panose="020B0604020202020204" pitchFamily="34" charset="0"/>
              <a:buChar char="•"/>
              <a:tabLst>
                <a:tab pos="457200" algn="l"/>
              </a:tabLst>
            </a:pPr>
            <a:r>
              <a:rPr lang="en-GB" sz="1400"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8"/>
              </a:rPr>
              <a:t>https://www.bamnuttall.co.uk/careers/</a:t>
            </a:r>
            <a:endParaRPr lang="en-GB" sz="1400" dirty="0">
              <a:cs typeface="Times New Roman" panose="02020603050405020304" pitchFamily="18" charset="0"/>
            </a:endParaRPr>
          </a:p>
          <a:p>
            <a:pPr marL="342900" lvl="0" indent="-342900">
              <a:lnSpc>
                <a:spcPct val="120000"/>
              </a:lnSpc>
              <a:spcAft>
                <a:spcPts val="0"/>
              </a:spcAft>
              <a:buFont typeface="Arial" panose="020B0604020202020204" pitchFamily="34" charset="0"/>
              <a:buChar char="•"/>
              <a:tabLst>
                <a:tab pos="457200" algn="l"/>
              </a:tabLst>
            </a:pPr>
            <a:r>
              <a:rPr lang="en-GB" sz="1400"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9"/>
              </a:rPr>
              <a:t>https://www.costain.com/careers</a:t>
            </a:r>
            <a:endParaRPr lang="en-GB" sz="1400" dirty="0">
              <a:cs typeface="Times New Roman" panose="02020603050405020304" pitchFamily="18" charset="0"/>
            </a:endParaRPr>
          </a:p>
          <a:p>
            <a:pPr marL="342900" lvl="0" indent="-342900">
              <a:lnSpc>
                <a:spcPct val="120000"/>
              </a:lnSpc>
              <a:spcAft>
                <a:spcPts val="0"/>
              </a:spcAft>
              <a:buFont typeface="Arial" panose="020B0604020202020204" pitchFamily="34" charset="0"/>
              <a:buChar char="•"/>
              <a:tabLst>
                <a:tab pos="457200" algn="l"/>
              </a:tabLst>
            </a:pPr>
            <a:r>
              <a:rPr lang="en-GB" sz="1400"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hlinkClick r:id="rId10"/>
              </a:rPr>
              <a:t>https://careers.kier.co.uk/jobs/vacancy/find/results/</a:t>
            </a:r>
            <a:endParaRPr lang="en-GB" sz="1400"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20000"/>
              </a:lnSpc>
              <a:spcAft>
                <a:spcPts val="0"/>
              </a:spcAft>
              <a:buFont typeface="Arial" panose="020B0604020202020204" pitchFamily="34" charset="0"/>
              <a:buChar char="•"/>
              <a:tabLst>
                <a:tab pos="457200" algn="l"/>
              </a:tabLst>
            </a:pPr>
            <a:r>
              <a:rPr lang="en-GB" sz="1400"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11"/>
              </a:rPr>
              <a:t>https://jobsearch.alstom.com/</a:t>
            </a:r>
            <a:endParaRPr lang="en-GB" sz="1400" dirty="0">
              <a:cs typeface="Times New Roman" panose="02020603050405020304" pitchFamily="18" charset="0"/>
            </a:endParaRPr>
          </a:p>
          <a:p>
            <a:pPr marL="342900" lvl="0" indent="-342900">
              <a:lnSpc>
                <a:spcPct val="120000"/>
              </a:lnSpc>
              <a:spcAft>
                <a:spcPts val="0"/>
              </a:spcAft>
              <a:buFont typeface="Arial" panose="020B0604020202020204" pitchFamily="34" charset="0"/>
              <a:buChar char="•"/>
              <a:tabLst>
                <a:tab pos="457200" algn="l"/>
              </a:tabLst>
            </a:pPr>
            <a:r>
              <a:rPr lang="en-GB" sz="1400" u="sng" dirty="0">
                <a:solidFill>
                  <a:srgbClr val="0563C1"/>
                </a:solidFill>
                <a:latin typeface="Calibri" panose="020F0502020204030204" pitchFamily="34" charset="0"/>
                <a:hlinkClick r:id="rId12"/>
              </a:rPr>
              <a:t>https://construction.morgansindall.com/careers-0</a:t>
            </a:r>
            <a:endParaRPr lang="en-GB" sz="1400" dirty="0">
              <a:cs typeface="Times New Roman" panose="02020603050405020304" pitchFamily="18" charset="0"/>
            </a:endParaRPr>
          </a:p>
          <a:p>
            <a:pPr marL="342900" lvl="0" indent="-342900">
              <a:lnSpc>
                <a:spcPct val="120000"/>
              </a:lnSpc>
              <a:spcAft>
                <a:spcPts val="0"/>
              </a:spcAft>
              <a:buFont typeface="Arial" panose="020B0604020202020204" pitchFamily="34" charset="0"/>
              <a:buChar char="•"/>
              <a:tabLst>
                <a:tab pos="457200" algn="l"/>
              </a:tabLst>
            </a:pPr>
            <a:r>
              <a:rPr lang="en-GB" sz="1400" u="sng" dirty="0">
                <a:solidFill>
                  <a:srgbClr val="0563C1"/>
                </a:solidFill>
                <a:latin typeface="Calibri" panose="020F0502020204030204" pitchFamily="34" charset="0"/>
                <a:hlinkClick r:id="rId13"/>
              </a:rPr>
              <a:t>https://www.lendlease.com/uk/careers/</a:t>
            </a:r>
            <a:endParaRPr lang="en-GB" sz="1400" dirty="0">
              <a:cs typeface="Times New Roman" panose="02020603050405020304" pitchFamily="18" charset="0"/>
            </a:endParaRPr>
          </a:p>
          <a:p>
            <a:pPr marL="342900" lvl="0" indent="-342900">
              <a:lnSpc>
                <a:spcPct val="120000"/>
              </a:lnSpc>
              <a:spcAft>
                <a:spcPts val="0"/>
              </a:spcAft>
              <a:buFont typeface="Arial" panose="020B0604020202020204" pitchFamily="34" charset="0"/>
              <a:buChar char="•"/>
              <a:tabLst>
                <a:tab pos="457200" algn="l"/>
              </a:tabLst>
            </a:pPr>
            <a:r>
              <a:rPr lang="en-GB" sz="1400" u="sng" dirty="0">
                <a:solidFill>
                  <a:srgbClr val="0563C1"/>
                </a:solidFill>
                <a:latin typeface="Calibri" panose="020F0502020204030204" pitchFamily="34" charset="0"/>
                <a:hlinkClick r:id="rId14"/>
              </a:rPr>
              <a:t>https://www.goconstruct.org/</a:t>
            </a:r>
            <a:endParaRPr lang="en-GB" sz="1400" dirty="0">
              <a:cs typeface="Times New Roman" panose="02020603050405020304" pitchFamily="18" charset="0"/>
            </a:endParaRPr>
          </a:p>
          <a:p>
            <a:pPr marL="342900" lvl="0" indent="-342900">
              <a:lnSpc>
                <a:spcPct val="120000"/>
              </a:lnSpc>
              <a:spcAft>
                <a:spcPts val="0"/>
              </a:spcAft>
              <a:buFont typeface="Arial" panose="020B0604020202020204" pitchFamily="34" charset="0"/>
              <a:buChar char="•"/>
              <a:tabLst>
                <a:tab pos="457200" algn="l"/>
              </a:tabLst>
            </a:pPr>
            <a:r>
              <a:rPr lang="en-GB" sz="1400" u="sng" dirty="0">
                <a:solidFill>
                  <a:srgbClr val="0563C1"/>
                </a:solidFill>
                <a:latin typeface="Calibri" panose="020F0502020204030204" pitchFamily="34" charset="0"/>
                <a:hlinkClick r:id="rId15"/>
              </a:rPr>
              <a:t>https://www.notgoingtouni.co.uk/</a:t>
            </a:r>
            <a:endParaRPr lang="en-GB" sz="1400" u="sng" dirty="0">
              <a:solidFill>
                <a:srgbClr val="0563C1"/>
              </a:solidFill>
              <a:latin typeface="Calibri" panose="020F0502020204030204" pitchFamily="34" charset="0"/>
            </a:endParaRPr>
          </a:p>
          <a:p>
            <a:pPr marL="342900" indent="-342900">
              <a:lnSpc>
                <a:spcPct val="120000"/>
              </a:lnSpc>
              <a:buFont typeface="Arial" panose="020B0604020202020204" pitchFamily="34" charset="0"/>
              <a:buChar char="•"/>
              <a:tabLst>
                <a:tab pos="457200" algn="l"/>
              </a:tabLst>
            </a:pPr>
            <a:r>
              <a:rPr lang="en-GB" sz="1400" u="sng" dirty="0">
                <a:solidFill>
                  <a:srgbClr val="FF0000"/>
                </a:solidFill>
                <a:ea typeface="Times New Roman" panose="02020603050405020304" pitchFamily="18" charset="0"/>
                <a:cs typeface="Times New Roman" panose="02020603050405020304" pitchFamily="18" charset="0"/>
                <a:hlinkClick r:id="rId16"/>
              </a:rPr>
              <a:t>https://careers.laingorourke.com/</a:t>
            </a:r>
            <a:endParaRPr lang="en-GB" sz="1400" u="sng" dirty="0">
              <a:solidFill>
                <a:srgbClr val="FF0000"/>
              </a:solidFill>
              <a:ea typeface="Times New Roman" panose="02020603050405020304" pitchFamily="18" charset="0"/>
              <a:cs typeface="Times New Roman" panose="02020603050405020304" pitchFamily="18" charset="0"/>
            </a:endParaRPr>
          </a:p>
          <a:p>
            <a:pPr marL="342900" indent="-342900">
              <a:lnSpc>
                <a:spcPct val="120000"/>
              </a:lnSpc>
              <a:buFont typeface="Arial" panose="020B0604020202020204" pitchFamily="34" charset="0"/>
              <a:buChar char="•"/>
              <a:tabLst>
                <a:tab pos="457200" algn="l"/>
              </a:tabLst>
            </a:pPr>
            <a:r>
              <a:rPr lang="en-GB" sz="1400" dirty="0">
                <a:cs typeface="Times New Roman" panose="02020603050405020304" pitchFamily="18" charset="0"/>
                <a:hlinkClick r:id="rId17"/>
              </a:rPr>
              <a:t>https://careers.nationalhighways.co.uk/</a:t>
            </a:r>
            <a:r>
              <a:rPr lang="en-GB" sz="1400" dirty="0">
                <a:cs typeface="Times New Roman" panose="02020603050405020304" pitchFamily="18" charset="0"/>
              </a:rPr>
              <a:t> </a:t>
            </a:r>
          </a:p>
          <a:p>
            <a:pPr marL="342900" lvl="0" indent="-342900">
              <a:lnSpc>
                <a:spcPct val="120000"/>
              </a:lnSpc>
              <a:spcAft>
                <a:spcPts val="0"/>
              </a:spcAft>
              <a:buFont typeface="Arial" panose="020B0604020202020204" pitchFamily="34" charset="0"/>
              <a:buChar char="•"/>
              <a:tabLst>
                <a:tab pos="457200" algn="l"/>
              </a:tabLst>
            </a:pPr>
            <a:endParaRPr lang="en-GB" sz="1400" dirty="0">
              <a:effectLst/>
              <a:cs typeface="Times New Roman" panose="02020603050405020304" pitchFamily="18" charset="0"/>
            </a:endParaRPr>
          </a:p>
          <a:p>
            <a:endParaRPr lang="en-GB" sz="1400" dirty="0"/>
          </a:p>
        </p:txBody>
      </p:sp>
      <p:sp>
        <p:nvSpPr>
          <p:cNvPr id="3" name="Content Placeholder 2">
            <a:extLst>
              <a:ext uri="{FF2B5EF4-FFF2-40B4-BE49-F238E27FC236}">
                <a16:creationId xmlns:a16="http://schemas.microsoft.com/office/drawing/2014/main" id="{D4E4046C-BD23-467F-AD8A-1FCF0B18F529}"/>
              </a:ext>
            </a:extLst>
          </p:cNvPr>
          <p:cNvSpPr>
            <a:spLocks noGrp="1"/>
          </p:cNvSpPr>
          <p:nvPr>
            <p:ph sz="half" idx="2"/>
          </p:nvPr>
        </p:nvSpPr>
        <p:spPr>
          <a:xfrm>
            <a:off x="6096000" y="1126162"/>
            <a:ext cx="6096000" cy="5214937"/>
          </a:xfrm>
        </p:spPr>
        <p:txBody>
          <a:bodyPr>
            <a:noAutofit/>
          </a:bodyPr>
          <a:lstStyle/>
          <a:p>
            <a:pPr marL="342900" lvl="0" indent="-342900">
              <a:lnSpc>
                <a:spcPct val="120000"/>
              </a:lnSpc>
              <a:spcAft>
                <a:spcPts val="0"/>
              </a:spcAft>
              <a:buFont typeface="Arial" panose="020B0604020202020204" pitchFamily="34" charset="0"/>
              <a:buChar char="•"/>
              <a:tabLst>
                <a:tab pos="457200" algn="l"/>
              </a:tabLst>
            </a:pPr>
            <a:r>
              <a:rPr lang="en-GB" sz="1400" u="sng" dirty="0">
                <a:solidFill>
                  <a:srgbClr val="0563C1"/>
                </a:solidFill>
                <a:ea typeface="Times New Roman" panose="02020603050405020304" pitchFamily="18" charset="0"/>
                <a:cs typeface="Times New Roman" panose="02020603050405020304" pitchFamily="18" charset="0"/>
                <a:hlinkClick r:id="rId18"/>
              </a:rPr>
              <a:t>http://metroalliance.co.uk/careers/</a:t>
            </a:r>
            <a:endParaRPr lang="en-GB" sz="1400" dirty="0">
              <a:cs typeface="Times New Roman" panose="02020603050405020304" pitchFamily="18" charset="0"/>
            </a:endParaRPr>
          </a:p>
          <a:p>
            <a:pPr marL="342900" lvl="0" indent="-342900">
              <a:lnSpc>
                <a:spcPct val="120000"/>
              </a:lnSpc>
              <a:spcAft>
                <a:spcPts val="0"/>
              </a:spcAft>
              <a:buFont typeface="Arial" panose="020B0604020202020204" pitchFamily="34" charset="0"/>
              <a:buChar char="•"/>
              <a:tabLst>
                <a:tab pos="457200" algn="l"/>
              </a:tabLst>
            </a:pPr>
            <a:r>
              <a:rPr lang="en-US" sz="1200" dirty="0">
                <a:hlinkClick r:id="rId19"/>
              </a:rPr>
              <a:t>Careers with HS2 Ltd - HS2</a:t>
            </a:r>
            <a:endParaRPr lang="en-US" sz="1200" dirty="0"/>
          </a:p>
          <a:p>
            <a:pPr marL="342900" lvl="0" indent="-342900">
              <a:lnSpc>
                <a:spcPct val="120000"/>
              </a:lnSpc>
              <a:spcAft>
                <a:spcPts val="0"/>
              </a:spcAft>
              <a:buFont typeface="Arial" panose="020B0604020202020204" pitchFamily="34" charset="0"/>
              <a:buChar char="•"/>
              <a:tabLst>
                <a:tab pos="457200" algn="l"/>
              </a:tabLst>
            </a:pPr>
            <a:r>
              <a:rPr lang="en-GB" sz="1400" u="sng" dirty="0">
                <a:solidFill>
                  <a:srgbClr val="0563C1"/>
                </a:solidFill>
                <a:ea typeface="Times New Roman" panose="02020603050405020304" pitchFamily="18" charset="0"/>
                <a:cs typeface="Times New Roman" panose="02020603050405020304" pitchFamily="18" charset="0"/>
                <a:hlinkClick r:id="rId20"/>
              </a:rPr>
              <a:t>https://www.hs2.org.uk/jobs-and-skills/careers-with-our-supply-chain/jobs?s=&amp;job_location%5B%5D=West+Midlands&amp;category%5B%5D=&amp;search=1</a:t>
            </a:r>
            <a:endParaRPr lang="en-GB" sz="1400" dirty="0">
              <a:cs typeface="Times New Roman" panose="02020603050405020304" pitchFamily="18" charset="0"/>
            </a:endParaRPr>
          </a:p>
          <a:p>
            <a:pPr marL="342900" lvl="0" indent="-342900">
              <a:lnSpc>
                <a:spcPct val="120000"/>
              </a:lnSpc>
              <a:spcAft>
                <a:spcPts val="0"/>
              </a:spcAft>
              <a:buFont typeface="Arial" panose="020B0604020202020204" pitchFamily="34" charset="0"/>
              <a:buChar char="•"/>
              <a:tabLst>
                <a:tab pos="457200" algn="l"/>
              </a:tabLst>
            </a:pPr>
            <a:r>
              <a:rPr lang="en-GB" sz="1400" u="sng" dirty="0">
                <a:solidFill>
                  <a:srgbClr val="0563C1"/>
                </a:solidFill>
                <a:ea typeface="Times New Roman" panose="02020603050405020304" pitchFamily="18" charset="0"/>
                <a:cs typeface="Times New Roman" panose="02020603050405020304" pitchFamily="18" charset="0"/>
              </a:rPr>
              <a:t>https://careers.bouygues-construction.co.uk/bouygues-uk-search?search=&amp;location=All </a:t>
            </a:r>
          </a:p>
          <a:p>
            <a:pPr marL="342900" lvl="0" indent="-342900">
              <a:lnSpc>
                <a:spcPct val="120000"/>
              </a:lnSpc>
              <a:spcAft>
                <a:spcPts val="0"/>
              </a:spcAft>
              <a:buFont typeface="Arial" panose="020B0604020202020204" pitchFamily="34" charset="0"/>
              <a:buChar char="•"/>
              <a:tabLst>
                <a:tab pos="457200" algn="l"/>
              </a:tabLst>
            </a:pPr>
            <a:r>
              <a:rPr lang="en-GB" sz="1400" u="sng" dirty="0">
                <a:solidFill>
                  <a:srgbClr val="0563C1"/>
                </a:solidFill>
                <a:ea typeface="Times New Roman" panose="02020603050405020304" pitchFamily="18" charset="0"/>
                <a:cs typeface="Times New Roman" panose="02020603050405020304" pitchFamily="18" charset="0"/>
                <a:hlinkClick r:id="rId21"/>
              </a:rPr>
              <a:t>http://tonygee.com/careers/</a:t>
            </a:r>
            <a:endParaRPr lang="en-GB" sz="1400" dirty="0">
              <a:cs typeface="Times New Roman" panose="02020603050405020304" pitchFamily="18" charset="0"/>
            </a:endParaRPr>
          </a:p>
          <a:p>
            <a:pPr marL="342900" lvl="0" indent="-342900">
              <a:lnSpc>
                <a:spcPct val="120000"/>
              </a:lnSpc>
              <a:spcAft>
                <a:spcPts val="0"/>
              </a:spcAft>
              <a:buFont typeface="Arial" panose="020B0604020202020204" pitchFamily="34" charset="0"/>
              <a:buChar char="•"/>
              <a:tabLst>
                <a:tab pos="457200" algn="l"/>
              </a:tabLst>
            </a:pPr>
            <a:r>
              <a:rPr lang="en-GB" sz="1400" u="sng" dirty="0">
                <a:solidFill>
                  <a:srgbClr val="0563C1"/>
                </a:solidFill>
                <a:ea typeface="Times New Roman" panose="02020603050405020304" pitchFamily="18" charset="0"/>
                <a:cs typeface="Times New Roman" panose="02020603050405020304" pitchFamily="18" charset="0"/>
                <a:hlinkClick r:id="rId22"/>
              </a:rPr>
              <a:t>http://www.pellfrischmann.com/career-opportunities</a:t>
            </a:r>
            <a:endParaRPr lang="en-GB" sz="1400" dirty="0">
              <a:cs typeface="Times New Roman" panose="02020603050405020304" pitchFamily="18" charset="0"/>
            </a:endParaRPr>
          </a:p>
          <a:p>
            <a:pPr marL="342900" lvl="0" indent="-342900">
              <a:lnSpc>
                <a:spcPct val="120000"/>
              </a:lnSpc>
              <a:spcAft>
                <a:spcPts val="0"/>
              </a:spcAft>
              <a:buFont typeface="Arial" panose="020B0604020202020204" pitchFamily="34" charset="0"/>
              <a:buChar char="•"/>
              <a:tabLst>
                <a:tab pos="457200" algn="l"/>
              </a:tabLst>
            </a:pPr>
            <a:r>
              <a:rPr lang="en-GB" sz="1200" dirty="0">
                <a:hlinkClick r:id="rId23"/>
              </a:rPr>
              <a:t>Careers </a:t>
            </a:r>
            <a:r>
              <a:rPr lang="en-GB" sz="1200" dirty="0">
                <a:hlinkClick r:id="rId24"/>
              </a:rPr>
              <a:t>–</a:t>
            </a:r>
            <a:r>
              <a:rPr lang="en-GB" sz="1200" dirty="0">
                <a:hlinkClick r:id="rId23"/>
              </a:rPr>
              <a:t> Barhale</a:t>
            </a:r>
            <a:endParaRPr lang="en-GB" sz="1200" dirty="0"/>
          </a:p>
          <a:p>
            <a:pPr marL="342900" lvl="0" indent="-342900">
              <a:lnSpc>
                <a:spcPct val="120000"/>
              </a:lnSpc>
              <a:spcAft>
                <a:spcPts val="0"/>
              </a:spcAft>
              <a:buFont typeface="Arial" panose="020B0604020202020204" pitchFamily="34" charset="0"/>
              <a:buChar char="•"/>
              <a:tabLst>
                <a:tab pos="457200" algn="l"/>
              </a:tabLst>
            </a:pPr>
            <a:r>
              <a:rPr lang="en-GB" sz="1400" u="sng" dirty="0">
                <a:solidFill>
                  <a:srgbClr val="0563C1"/>
                </a:solidFill>
                <a:ea typeface="Times New Roman" panose="02020603050405020304" pitchFamily="18" charset="0"/>
                <a:cs typeface="Times New Roman" panose="02020603050405020304" pitchFamily="18" charset="0"/>
                <a:hlinkClick r:id="rId24"/>
              </a:rPr>
              <a:t>http://www.rssinfrastructure.com/careers-2/</a:t>
            </a:r>
            <a:endParaRPr lang="en-GB" sz="1400" u="sng" dirty="0">
              <a:solidFill>
                <a:srgbClr val="0563C1"/>
              </a:solidFill>
              <a:ea typeface="Times New Roman" panose="02020603050405020304" pitchFamily="18" charset="0"/>
              <a:cs typeface="Times New Roman" panose="02020603050405020304" pitchFamily="18" charset="0"/>
            </a:endParaRPr>
          </a:p>
          <a:p>
            <a:pPr marL="342900" indent="-342900">
              <a:lnSpc>
                <a:spcPct val="120000"/>
              </a:lnSpc>
              <a:buFont typeface="Arial" panose="020B0604020202020204" pitchFamily="34" charset="0"/>
              <a:buChar char="•"/>
              <a:tabLst>
                <a:tab pos="457200" algn="l"/>
              </a:tabLst>
            </a:pPr>
            <a:r>
              <a:rPr lang="en-GB" sz="1400" u="sng" dirty="0">
                <a:solidFill>
                  <a:srgbClr val="0563C1"/>
                </a:solidFill>
                <a:ea typeface="Times New Roman" panose="02020603050405020304" pitchFamily="18" charset="0"/>
                <a:cs typeface="Times New Roman" panose="02020603050405020304" pitchFamily="18" charset="0"/>
                <a:hlinkClick r:id="rId25"/>
              </a:rPr>
              <a:t>https://www.westmidlandsrailway.co.uk/about-us/careers</a:t>
            </a:r>
            <a:endParaRPr lang="en-GB" sz="1400" u="sng" dirty="0">
              <a:solidFill>
                <a:srgbClr val="0563C1"/>
              </a:solidFill>
              <a:ea typeface="Times New Roman" panose="02020603050405020304" pitchFamily="18" charset="0"/>
              <a:cs typeface="Times New Roman" panose="02020603050405020304" pitchFamily="18" charset="0"/>
            </a:endParaRPr>
          </a:p>
          <a:p>
            <a:pPr>
              <a:lnSpc>
                <a:spcPct val="120000"/>
              </a:lnSpc>
              <a:buFont typeface="Arial" panose="020B0604020202020204" pitchFamily="34" charset="0"/>
              <a:buChar char="•"/>
              <a:tabLst>
                <a:tab pos="457200" algn="l"/>
              </a:tabLst>
            </a:pPr>
            <a:r>
              <a:rPr lang="en-GB" sz="1400" u="sng" dirty="0">
                <a:hlinkClick r:id="rId26"/>
              </a:rPr>
              <a:t>https://www.avantiwestcoast.co.uk/about-us/careers</a:t>
            </a:r>
            <a:endParaRPr lang="en-GB" sz="1400" u="sng" dirty="0"/>
          </a:p>
          <a:p>
            <a:pPr>
              <a:lnSpc>
                <a:spcPct val="120000"/>
              </a:lnSpc>
              <a:buFont typeface="Arial" panose="020B0604020202020204" pitchFamily="34" charset="0"/>
              <a:buChar char="•"/>
              <a:tabLst>
                <a:tab pos="457200" algn="l"/>
              </a:tabLst>
            </a:pPr>
            <a:r>
              <a:rPr lang="en-GB" altLang="en-US" sz="1400" u="sng" dirty="0">
                <a:solidFill>
                  <a:srgbClr val="0563C1"/>
                </a:solidFill>
                <a:latin typeface="Calibri" panose="020F0502020204030204" pitchFamily="34" charset="0"/>
                <a:hlinkClick r:id="rId27">
                  <a:extLst>
                    <a:ext uri="{A12FA001-AC4F-418D-AE19-62706E023703}">
                      <ahyp:hlinkClr xmlns:ahyp="http://schemas.microsoft.com/office/drawing/2018/hyperlinkcolor" val="tx"/>
                    </a:ext>
                  </a:extLst>
                </a:hlinkClick>
              </a:rPr>
              <a:t>Careers | Join the team | Colas Rail UK</a:t>
            </a:r>
            <a:endParaRPr lang="en-GB" altLang="en-US" sz="1400" u="sng" dirty="0">
              <a:solidFill>
                <a:srgbClr val="0563C1"/>
              </a:solidFill>
              <a:latin typeface="Calibri" panose="020F0502020204030204" pitchFamily="34" charset="0"/>
            </a:endParaRPr>
          </a:p>
          <a:p>
            <a:pPr>
              <a:lnSpc>
                <a:spcPct val="120000"/>
              </a:lnSpc>
              <a:buFont typeface="Arial" panose="020B0604020202020204" pitchFamily="34" charset="0"/>
              <a:buChar char="•"/>
              <a:tabLst>
                <a:tab pos="457200" algn="l"/>
              </a:tabLst>
            </a:pPr>
            <a:r>
              <a:rPr lang="en-GB" altLang="en-US" sz="1400" u="sng" dirty="0">
                <a:solidFill>
                  <a:srgbClr val="0563C1"/>
                </a:solidFill>
                <a:latin typeface="Calibri" panose="020F0502020204030204" pitchFamily="34" charset="0"/>
                <a:hlinkClick r:id="rId28">
                  <a:extLst>
                    <a:ext uri="{A12FA001-AC4F-418D-AE19-62706E023703}">
                      <ahyp:hlinkClr xmlns:ahyp="http://schemas.microsoft.com/office/drawing/2018/hyperlinkcolor" val="tx"/>
                    </a:ext>
                  </a:extLst>
                </a:hlinkClick>
              </a:rPr>
              <a:t>Home | Colas Rail UK</a:t>
            </a:r>
            <a:endParaRPr lang="en-GB" altLang="en-US" sz="1400" u="sng" dirty="0">
              <a:solidFill>
                <a:srgbClr val="0563C1"/>
              </a:solidFill>
              <a:latin typeface="Calibri" panose="020F0502020204030204" pitchFamily="34" charset="0"/>
            </a:endParaRPr>
          </a:p>
          <a:p>
            <a:pPr>
              <a:lnSpc>
                <a:spcPct val="120000"/>
              </a:lnSpc>
              <a:buFont typeface="Arial" panose="020B0604020202020204" pitchFamily="34" charset="0"/>
              <a:buChar char="•"/>
              <a:tabLst>
                <a:tab pos="457200" algn="l"/>
              </a:tabLst>
            </a:pPr>
            <a:r>
              <a:rPr lang="en-GB" sz="1200" dirty="0">
                <a:hlinkClick r:id="rId29"/>
              </a:rPr>
              <a:t>Job Search | DB Group</a:t>
            </a:r>
            <a:endParaRPr lang="en-GB" sz="1200" dirty="0"/>
          </a:p>
          <a:p>
            <a:pPr>
              <a:lnSpc>
                <a:spcPct val="120000"/>
              </a:lnSpc>
              <a:buFont typeface="Arial" panose="020B0604020202020204" pitchFamily="34" charset="0"/>
              <a:buChar char="•"/>
              <a:tabLst>
                <a:tab pos="457200" algn="l"/>
              </a:tabLst>
            </a:pPr>
            <a:r>
              <a:rPr lang="en-GB" sz="1400" dirty="0">
                <a:hlinkClick r:id="rId30"/>
              </a:rPr>
              <a:t>Job Results | Atkins | </a:t>
            </a:r>
            <a:r>
              <a:rPr lang="en-GB" sz="1400" dirty="0" err="1">
                <a:hlinkClick r:id="rId30"/>
              </a:rPr>
              <a:t>AtkinsRéalis</a:t>
            </a:r>
            <a:r>
              <a:rPr lang="en-GB" sz="1400" dirty="0">
                <a:hlinkClick r:id="rId30"/>
              </a:rPr>
              <a:t> Careers (atkinsrealis.com)</a:t>
            </a:r>
            <a:endParaRPr lang="en-GB" sz="1400" dirty="0">
              <a:effectLst/>
              <a:ea typeface="Calibri" panose="020F0502020204030204" pitchFamily="34" charset="0"/>
            </a:endParaRPr>
          </a:p>
          <a:p>
            <a:pPr>
              <a:lnSpc>
                <a:spcPct val="120000"/>
              </a:lnSpc>
              <a:buFont typeface="Arial" panose="020B0604020202020204" pitchFamily="34" charset="0"/>
              <a:buChar char="•"/>
              <a:tabLst>
                <a:tab pos="457200" algn="l"/>
              </a:tabLst>
            </a:pPr>
            <a:endParaRPr lang="en-GB" sz="1400"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buFont typeface="Arial" panose="020B0604020202020204" pitchFamily="34" charset="0"/>
              <a:buChar char="•"/>
              <a:tabLst>
                <a:tab pos="457200" algn="l"/>
              </a:tabLst>
            </a:pPr>
            <a:endParaRPr lang="en-GB" altLang="en-US" sz="1400" u="sng" dirty="0">
              <a:solidFill>
                <a:srgbClr val="002060"/>
              </a:solidFill>
              <a:cs typeface="Times New Roman" panose="02020603050405020304" pitchFamily="18" charset="0"/>
            </a:endParaRPr>
          </a:p>
          <a:p>
            <a:pPr marL="0" indent="0">
              <a:lnSpc>
                <a:spcPct val="120000"/>
              </a:lnSpc>
              <a:buNone/>
              <a:tabLst>
                <a:tab pos="457200" algn="l"/>
              </a:tabLst>
            </a:pPr>
            <a:endParaRPr lang="en-GB" sz="1400" dirty="0">
              <a:cs typeface="Times New Roman" panose="02020603050405020304" pitchFamily="18" charset="0"/>
            </a:endParaRPr>
          </a:p>
          <a:p>
            <a:pPr marL="342900" lvl="0" indent="-342900">
              <a:lnSpc>
                <a:spcPct val="120000"/>
              </a:lnSpc>
              <a:spcAft>
                <a:spcPts val="0"/>
              </a:spcAft>
              <a:buFont typeface="Arial" panose="020B0604020202020204" pitchFamily="34" charset="0"/>
              <a:buChar char="•"/>
              <a:tabLst>
                <a:tab pos="457200" algn="l"/>
              </a:tabLst>
            </a:pPr>
            <a:endParaRPr lang="en-GB" sz="1400" dirty="0">
              <a:cs typeface="Times New Roman" panose="02020603050405020304" pitchFamily="18" charset="0"/>
            </a:endParaRPr>
          </a:p>
          <a:p>
            <a:endParaRPr lang="en-GB" sz="1400" dirty="0"/>
          </a:p>
        </p:txBody>
      </p:sp>
    </p:spTree>
    <p:extLst>
      <p:ext uri="{BB962C8B-B14F-4D97-AF65-F5344CB8AC3E}">
        <p14:creationId xmlns:p14="http://schemas.microsoft.com/office/powerpoint/2010/main" val="131233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480770" y="0"/>
            <a:ext cx="8711230" cy="1143000"/>
          </a:xfrm>
        </p:spPr>
        <p:txBody>
          <a:bodyPr/>
          <a:lstStyle/>
          <a:p>
            <a:r>
              <a:rPr lang="en-GB" dirty="0"/>
              <a:t>Useful Career Websites for rail &amp; construction</a:t>
            </a:r>
          </a:p>
        </p:txBody>
      </p:sp>
      <p:sp>
        <p:nvSpPr>
          <p:cNvPr id="2" name="Content Placeholder 1">
            <a:extLst>
              <a:ext uri="{FF2B5EF4-FFF2-40B4-BE49-F238E27FC236}">
                <a16:creationId xmlns:a16="http://schemas.microsoft.com/office/drawing/2014/main" id="{7D59EDC3-270A-4757-B9FA-9FE96CED7AD9}"/>
              </a:ext>
            </a:extLst>
          </p:cNvPr>
          <p:cNvSpPr>
            <a:spLocks noGrp="1"/>
          </p:cNvSpPr>
          <p:nvPr>
            <p:ph sz="half" idx="1"/>
          </p:nvPr>
        </p:nvSpPr>
        <p:spPr>
          <a:xfrm>
            <a:off x="770700" y="1476929"/>
            <a:ext cx="10898187" cy="5674688"/>
          </a:xfrm>
        </p:spPr>
        <p:txBody>
          <a:bodyPr>
            <a:noAutofit/>
          </a:bodyPr>
          <a:lstStyle/>
          <a:p>
            <a:r>
              <a:rPr lang="en-GB" sz="1800" u="sng" dirty="0">
                <a:solidFill>
                  <a:srgbClr val="6666FF"/>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Civil engineer | Explore careers | National Careers Service</a:t>
            </a:r>
            <a:endParaRPr lang="en-GB" sz="1800" dirty="0">
              <a:solidFill>
                <a:srgbClr val="6666FF"/>
              </a:solidFill>
              <a:effectLst/>
              <a:latin typeface="Calibri" panose="020F0502020204030204" pitchFamily="34" charset="0"/>
              <a:ea typeface="Calibri" panose="020F0502020204030204" pitchFamily="34" charset="0"/>
            </a:endParaRPr>
          </a:p>
          <a:p>
            <a:r>
              <a:rPr lang="en-GB" sz="1800" u="sng" dirty="0">
                <a:solidFill>
                  <a:srgbClr val="6666FF"/>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Civil engineering technician | Explore careers | National Careers Service</a:t>
            </a:r>
            <a:endParaRPr lang="en-GB" sz="1800" dirty="0">
              <a:solidFill>
                <a:srgbClr val="6666FF"/>
              </a:solidFill>
              <a:effectLst/>
              <a:latin typeface="Calibri" panose="020F0502020204030204" pitchFamily="34" charset="0"/>
              <a:ea typeface="Calibri" panose="020F0502020204030204" pitchFamily="34" charset="0"/>
            </a:endParaRPr>
          </a:p>
          <a:p>
            <a:r>
              <a:rPr lang="en-GB" sz="1800" u="sng" dirty="0">
                <a:solidFill>
                  <a:srgbClr val="6666FF"/>
                </a:solidFill>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Quantity surveyor | Explore careers | National Careers Service</a:t>
            </a:r>
            <a:endParaRPr lang="en-GB" sz="1800" dirty="0">
              <a:solidFill>
                <a:srgbClr val="6666FF"/>
              </a:solidFill>
              <a:effectLst/>
              <a:latin typeface="Calibri" panose="020F0502020204030204" pitchFamily="34" charset="0"/>
              <a:ea typeface="Calibri" panose="020F0502020204030204" pitchFamily="34" charset="0"/>
            </a:endParaRPr>
          </a:p>
          <a:p>
            <a:r>
              <a:rPr lang="en-GB" sz="1800" dirty="0">
                <a:solidFill>
                  <a:srgbClr val="6666FF"/>
                </a:solidFill>
                <a:hlinkClick r:id="rId5">
                  <a:extLst>
                    <a:ext uri="{A12FA001-AC4F-418D-AE19-62706E023703}">
                      <ahyp:hlinkClr xmlns:ahyp="http://schemas.microsoft.com/office/drawing/2018/hyperlinkcolor" val="tx"/>
                    </a:ext>
                  </a:extLst>
                </a:hlinkClick>
              </a:rPr>
              <a:t>Apprenticeships, Graduate Schemes &amp; Jobs | </a:t>
            </a:r>
            <a:r>
              <a:rPr lang="en-GB" sz="1800" dirty="0" err="1">
                <a:solidFill>
                  <a:srgbClr val="6666FF"/>
                </a:solidFill>
                <a:hlinkClick r:id="rId5">
                  <a:extLst>
                    <a:ext uri="{A12FA001-AC4F-418D-AE19-62706E023703}">
                      <ahyp:hlinkClr xmlns:ahyp="http://schemas.microsoft.com/office/drawing/2018/hyperlinkcolor" val="tx"/>
                    </a:ext>
                  </a:extLst>
                </a:hlinkClick>
              </a:rPr>
              <a:t>Careermap</a:t>
            </a:r>
            <a:endParaRPr lang="en-GB" sz="1800" dirty="0">
              <a:solidFill>
                <a:srgbClr val="6666FF"/>
              </a:solidFill>
            </a:endParaRPr>
          </a:p>
          <a:p>
            <a:r>
              <a:rPr lang="en-GB" sz="1800" dirty="0">
                <a:solidFill>
                  <a:srgbClr val="6666FF"/>
                </a:solidFill>
                <a:hlinkClick r:id="rId6">
                  <a:extLst>
                    <a:ext uri="{A12FA001-AC4F-418D-AE19-62706E023703}">
                      <ahyp:hlinkClr xmlns:ahyp="http://schemas.microsoft.com/office/drawing/2018/hyperlinkcolor" val="tx"/>
                    </a:ext>
                  </a:extLst>
                </a:hlinkClick>
              </a:rPr>
              <a:t>How to start thinking about your career </a:t>
            </a:r>
            <a:r>
              <a:rPr lang="en-GB" sz="1800" dirty="0">
                <a:solidFill>
                  <a:srgbClr val="6666FF"/>
                </a:solidFill>
                <a:hlinkClick r:id="rId7">
                  <a:extLst>
                    <a:ext uri="{A12FA001-AC4F-418D-AE19-62706E023703}">
                      <ahyp:hlinkClr xmlns:ahyp="http://schemas.microsoft.com/office/drawing/2018/hyperlinkcolor" val="tx"/>
                    </a:ext>
                  </a:extLst>
                </a:hlinkClick>
              </a:rPr>
              <a:t>–</a:t>
            </a:r>
            <a:r>
              <a:rPr lang="en-GB" sz="1800" dirty="0">
                <a:solidFill>
                  <a:srgbClr val="6666FF"/>
                </a:solidFill>
                <a:hlinkClick r:id="rId6">
                  <a:extLst>
                    <a:ext uri="{A12FA001-AC4F-418D-AE19-62706E023703}">
                      <ahyp:hlinkClr xmlns:ahyp="http://schemas.microsoft.com/office/drawing/2018/hyperlinkcolor" val="tx"/>
                    </a:ext>
                  </a:extLst>
                </a:hlinkClick>
              </a:rPr>
              <a:t> </a:t>
            </a:r>
            <a:r>
              <a:rPr lang="en-GB" sz="1800" dirty="0" err="1">
                <a:solidFill>
                  <a:srgbClr val="6666FF"/>
                </a:solidFill>
                <a:hlinkClick r:id="rId6">
                  <a:extLst>
                    <a:ext uri="{A12FA001-AC4F-418D-AE19-62706E023703}">
                      <ahyp:hlinkClr xmlns:ahyp="http://schemas.microsoft.com/office/drawing/2018/hyperlinkcolor" val="tx"/>
                    </a:ext>
                  </a:extLst>
                </a:hlinkClick>
              </a:rPr>
              <a:t>icould</a:t>
            </a:r>
            <a:endParaRPr lang="en-GB" sz="1800" dirty="0">
              <a:solidFill>
                <a:srgbClr val="6666FF"/>
              </a:solidFill>
            </a:endParaRPr>
          </a:p>
          <a:p>
            <a:r>
              <a:rPr lang="en-GB" sz="1800" u="sng" dirty="0">
                <a:solidFill>
                  <a:srgbClr val="6666FF"/>
                </a:solidFill>
                <a:effectLst/>
                <a:latin typeface="Calibri" panose="020F0502020204030204" pitchFamily="34" charset="0"/>
                <a:ea typeface="Calibri" panose="020F0502020204030204" pitchFamily="34" charset="0"/>
                <a:hlinkClick r:id="rId7">
                  <a:extLst>
                    <a:ext uri="{A12FA001-AC4F-418D-AE19-62706E023703}">
                      <ahyp:hlinkClr xmlns:ahyp="http://schemas.microsoft.com/office/drawing/2018/hyperlinkcolor" val="tx"/>
                    </a:ext>
                  </a:extLst>
                </a:hlinkClick>
              </a:rPr>
              <a:t>Construction: Building the future - </a:t>
            </a:r>
            <a:r>
              <a:rPr lang="en-GB" sz="1800" u="sng" dirty="0" err="1">
                <a:solidFill>
                  <a:srgbClr val="6666FF"/>
                </a:solidFill>
                <a:effectLst/>
                <a:latin typeface="Calibri" panose="020F0502020204030204" pitchFamily="34" charset="0"/>
                <a:ea typeface="Calibri" panose="020F0502020204030204" pitchFamily="34" charset="0"/>
                <a:hlinkClick r:id="rId7">
                  <a:extLst>
                    <a:ext uri="{A12FA001-AC4F-418D-AE19-62706E023703}">
                      <ahyp:hlinkClr xmlns:ahyp="http://schemas.microsoft.com/office/drawing/2018/hyperlinkcolor" val="tx"/>
                    </a:ext>
                  </a:extLst>
                </a:hlinkClick>
              </a:rPr>
              <a:t>Careermap</a:t>
            </a:r>
            <a:endParaRPr lang="en-GB" sz="1800" dirty="0">
              <a:solidFill>
                <a:srgbClr val="6666FF"/>
              </a:solidFill>
              <a:effectLst/>
              <a:latin typeface="Calibri" panose="020F0502020204030204" pitchFamily="34" charset="0"/>
              <a:ea typeface="Calibri" panose="020F0502020204030204" pitchFamily="34" charset="0"/>
            </a:endParaRPr>
          </a:p>
          <a:p>
            <a:r>
              <a:rPr kumimoji="0" lang="en-GB" sz="1800" b="0" i="0" u="none" strike="noStrike" kern="1200" cap="none" spc="0" normalizeH="0" baseline="0" noProof="0" dirty="0">
                <a:ln>
                  <a:noFill/>
                </a:ln>
                <a:solidFill>
                  <a:srgbClr val="6666FF"/>
                </a:solidFill>
                <a:effectLst/>
                <a:uLnTx/>
                <a:uFillTx/>
                <a:latin typeface="Calibri"/>
                <a:ea typeface="+mn-ea"/>
                <a:cs typeface="+mn-cs"/>
                <a:hlinkClick r:id="rId8">
                  <a:extLst>
                    <a:ext uri="{A12FA001-AC4F-418D-AE19-62706E023703}">
                      <ahyp:hlinkClr xmlns:ahyp="http://schemas.microsoft.com/office/drawing/2018/hyperlinkcolor" val="tx"/>
                    </a:ext>
                  </a:extLst>
                </a:hlinkClick>
              </a:rPr>
              <a:t>Advice for over 18s | Institution of Civil Engineers</a:t>
            </a:r>
            <a:endParaRPr kumimoji="0" lang="en-GB" sz="1800" b="0" i="0" u="none" strike="noStrike" kern="1200" cap="none" spc="0" normalizeH="0" baseline="0" noProof="0" dirty="0">
              <a:ln>
                <a:noFill/>
              </a:ln>
              <a:solidFill>
                <a:srgbClr val="6666FF"/>
              </a:solidFill>
              <a:effectLst/>
              <a:uLnTx/>
              <a:uFillTx/>
              <a:latin typeface="Calibri"/>
              <a:ea typeface="+mn-ea"/>
              <a:cs typeface="+mn-cs"/>
            </a:endParaRPr>
          </a:p>
          <a:p>
            <a:r>
              <a:rPr lang="en-GB" sz="2000" dirty="0">
                <a:solidFill>
                  <a:srgbClr val="6666FF"/>
                </a:solidFill>
                <a:hlinkClick r:id="rId9">
                  <a:extLst>
                    <a:ext uri="{A12FA001-AC4F-418D-AE19-62706E023703}">
                      <ahyp:hlinkClr xmlns:ahyp="http://schemas.microsoft.com/office/drawing/2018/hyperlinkcolor" val="tx"/>
                    </a:ext>
                  </a:extLst>
                </a:hlinkClick>
              </a:rPr>
              <a:t>The Sixth Formers' Guide to Degree Apprenticeships 2025</a:t>
            </a:r>
            <a:endParaRPr kumimoji="0" lang="en-GB" sz="2000" b="0" i="0" u="none" strike="noStrike" kern="1200" cap="none" spc="0" normalizeH="0" baseline="0" noProof="0" dirty="0">
              <a:ln>
                <a:noFill/>
              </a:ln>
              <a:solidFill>
                <a:srgbClr val="6666FF"/>
              </a:solidFill>
              <a:effectLst/>
              <a:uLnTx/>
              <a:uFillTx/>
              <a:latin typeface="Calibri"/>
              <a:ea typeface="+mn-ea"/>
              <a:cs typeface="+mn-cs"/>
            </a:endParaRPr>
          </a:p>
          <a:p>
            <a:endParaRPr lang="en-GB" sz="1800" dirty="0">
              <a:solidFill>
                <a:srgbClr val="6666FF"/>
              </a:solidFill>
              <a:latin typeface="Calibri"/>
            </a:endParaRPr>
          </a:p>
          <a:p>
            <a:pPr marL="0" indent="0">
              <a:buNone/>
            </a:pPr>
            <a:r>
              <a:rPr lang="en-GB" sz="1800" dirty="0">
                <a:latin typeface="Calibri"/>
              </a:rPr>
              <a:t>updates:</a:t>
            </a:r>
          </a:p>
          <a:p>
            <a:r>
              <a:rPr kumimoji="0" lang="en-GB" sz="1800" b="0" i="0" u="none" strike="noStrike" kern="1200" cap="none" spc="0" normalizeH="0" baseline="0" noProof="0" dirty="0">
                <a:ln>
                  <a:noFill/>
                </a:ln>
                <a:solidFill>
                  <a:srgbClr val="6666FF"/>
                </a:solidFill>
                <a:effectLst/>
                <a:uLnTx/>
                <a:uFillTx/>
                <a:latin typeface="Calibri"/>
                <a:ea typeface="+mn-ea"/>
                <a:cs typeface="+mn-cs"/>
                <a:hlinkClick r:id="rId10">
                  <a:extLst>
                    <a:ext uri="{A12FA001-AC4F-418D-AE19-62706E023703}">
                      <ahyp:hlinkClr xmlns:ahyp="http://schemas.microsoft.com/office/drawing/2018/hyperlinkcolor" val="tx"/>
                    </a:ext>
                  </a:extLst>
                </a:hlinkClick>
              </a:rPr>
              <a:t>https://news.railbusinessdaily.com/</a:t>
            </a:r>
            <a:endParaRPr kumimoji="0" lang="en-GB" sz="1800" b="0" i="0" u="none" strike="noStrike" kern="1200" cap="none" spc="0" normalizeH="0" baseline="0" noProof="0" dirty="0">
              <a:ln>
                <a:noFill/>
              </a:ln>
              <a:solidFill>
                <a:srgbClr val="6666FF"/>
              </a:solidFill>
              <a:effectLst/>
              <a:uLnTx/>
              <a:uFillTx/>
              <a:latin typeface="Calibri"/>
              <a:ea typeface="+mn-ea"/>
              <a:cs typeface="+mn-cs"/>
            </a:endParaRPr>
          </a:p>
          <a:p>
            <a:r>
              <a:rPr kumimoji="0" lang="en-GB" sz="1800" b="0" i="0" u="none" strike="noStrike" kern="1200" cap="none" spc="0" normalizeH="0" baseline="0" noProof="0" dirty="0">
                <a:ln>
                  <a:noFill/>
                </a:ln>
                <a:solidFill>
                  <a:srgbClr val="6666FF"/>
                </a:solidFill>
                <a:effectLst/>
                <a:uLnTx/>
                <a:uFillTx/>
                <a:latin typeface="Calibri"/>
                <a:ea typeface="+mn-ea"/>
                <a:cs typeface="+mn-cs"/>
                <a:hlinkClick r:id="rId11">
                  <a:extLst>
                    <a:ext uri="{A12FA001-AC4F-418D-AE19-62706E023703}">
                      <ahyp:hlinkClr xmlns:ahyp="http://schemas.microsoft.com/office/drawing/2018/hyperlinkcolor" val="tx"/>
                    </a:ext>
                  </a:extLst>
                </a:hlinkClick>
              </a:rPr>
              <a:t>https://www.careersinconstruction.com/companies</a:t>
            </a:r>
            <a:endParaRPr lang="en-GB" sz="1800" dirty="0">
              <a:solidFill>
                <a:srgbClr val="6666FF"/>
              </a:solidFill>
              <a:latin typeface="Calibri"/>
            </a:endParaRPr>
          </a:p>
          <a:p>
            <a:r>
              <a:rPr kumimoji="0" lang="en-GB" sz="1800" b="0" i="0" u="none" strike="noStrike" kern="1200" cap="none" spc="0" normalizeH="0" baseline="0" noProof="0" dirty="0">
                <a:ln>
                  <a:noFill/>
                </a:ln>
                <a:solidFill>
                  <a:srgbClr val="6666FF"/>
                </a:solidFill>
                <a:effectLst/>
                <a:uLnTx/>
                <a:uFillTx/>
                <a:latin typeface="Calibri"/>
                <a:ea typeface="+mn-ea"/>
                <a:cs typeface="+mn-cs"/>
                <a:hlinkClick r:id="rId12">
                  <a:extLst>
                    <a:ext uri="{A12FA001-AC4F-418D-AE19-62706E023703}">
                      <ahyp:hlinkClr xmlns:ahyp="http://schemas.microsoft.com/office/drawing/2018/hyperlinkcolor" val="tx"/>
                    </a:ext>
                  </a:extLst>
                </a:hlinkClick>
              </a:rPr>
              <a:t>https://www.gov.uk/guidance/civil-service-online-tests</a:t>
            </a:r>
            <a:r>
              <a:rPr kumimoji="0" lang="en-GB" sz="1800" b="0" i="0" u="none" strike="noStrike" kern="1200" cap="none" spc="0" normalizeH="0" baseline="0" noProof="0" dirty="0">
                <a:ln>
                  <a:noFill/>
                </a:ln>
                <a:solidFill>
                  <a:srgbClr val="6666FF"/>
                </a:solidFill>
                <a:effectLst/>
                <a:uLnTx/>
                <a:uFillTx/>
                <a:latin typeface="Calibri"/>
                <a:ea typeface="+mn-ea"/>
                <a:cs typeface="+mn-cs"/>
              </a:rPr>
              <a:t> </a:t>
            </a:r>
            <a:r>
              <a:rPr kumimoji="0" lang="en-GB" sz="1800" b="0" i="0" u="none" strike="noStrike" kern="1200" cap="none" spc="0" normalizeH="0" baseline="0" noProof="0" dirty="0">
                <a:ln>
                  <a:noFill/>
                </a:ln>
                <a:solidFill>
                  <a:prstClr val="black"/>
                </a:solidFill>
                <a:effectLst/>
                <a:uLnTx/>
                <a:uFillTx/>
                <a:latin typeface="Calibri"/>
                <a:ea typeface="+mn-ea"/>
                <a:cs typeface="+mn-cs"/>
              </a:rPr>
              <a:t>(useful online tests)</a:t>
            </a:r>
          </a:p>
          <a:p>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endParaRPr lang="en-GB" sz="1800" u="sng" dirty="0">
              <a:solidFill>
                <a:srgbClr val="0563C1"/>
              </a:solidFill>
              <a:effectLst/>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endParaRPr>
          </a:p>
          <a:p>
            <a:endParaRPr lang="en-GB" sz="1800" dirty="0"/>
          </a:p>
        </p:txBody>
      </p:sp>
    </p:spTree>
    <p:extLst>
      <p:ext uri="{BB962C8B-B14F-4D97-AF65-F5344CB8AC3E}">
        <p14:creationId xmlns:p14="http://schemas.microsoft.com/office/powerpoint/2010/main" val="3006661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F46FB9F-5CAB-4A1A-9313-F0C08B1A9BD0}"/>
              </a:ext>
            </a:extLst>
          </p:cNvPr>
          <p:cNvSpPr>
            <a:spLocks noGrp="1"/>
          </p:cNvSpPr>
          <p:nvPr>
            <p:ph type="title"/>
          </p:nvPr>
        </p:nvSpPr>
        <p:spPr>
          <a:xfrm>
            <a:off x="4327437" y="-16838"/>
            <a:ext cx="10337976" cy="1143000"/>
          </a:xfrm>
        </p:spPr>
        <p:txBody>
          <a:bodyPr/>
          <a:lstStyle/>
          <a:p>
            <a:r>
              <a:rPr lang="en-US" dirty="0"/>
              <a:t>Connecting Futures – Careers on Track</a:t>
            </a:r>
          </a:p>
        </p:txBody>
      </p:sp>
      <p:sp>
        <p:nvSpPr>
          <p:cNvPr id="5" name="TextBox 4">
            <a:extLst>
              <a:ext uri="{FF2B5EF4-FFF2-40B4-BE49-F238E27FC236}">
                <a16:creationId xmlns:a16="http://schemas.microsoft.com/office/drawing/2014/main" id="{DE9F8D96-2168-4652-94D0-AFDCF567C4D6}"/>
              </a:ext>
            </a:extLst>
          </p:cNvPr>
          <p:cNvSpPr txBox="1"/>
          <p:nvPr/>
        </p:nvSpPr>
        <p:spPr>
          <a:xfrm>
            <a:off x="269647" y="1965601"/>
            <a:ext cx="8115579" cy="46474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Connecting Futures: Careers on Track </a:t>
            </a:r>
            <a:r>
              <a:rPr kumimoji="0" lang="en-GB" sz="2000" b="0" i="0" u="none" strike="noStrike" kern="1200" cap="none" spc="0" normalizeH="0" baseline="0" noProof="0" dirty="0">
                <a:ln>
                  <a:noFill/>
                </a:ln>
                <a:solidFill>
                  <a:prstClr val="black"/>
                </a:solidFill>
                <a:effectLst/>
                <a:uLnTx/>
                <a:uFillTx/>
                <a:latin typeface="Calibri"/>
                <a:ea typeface="+mn-ea"/>
                <a:cs typeface="+mn-cs"/>
              </a:rPr>
              <a:t>is the online skills and careers hub from the Midland Metro Alliance.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On this webpage, you’ll find members of staff, both past and present, from the Midland Metro Alliance, who share their experiences in getting into their chosen profession and tell you what it is like working in the construction industry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Currently 50 videos online from apprentices &amp; WEX to Director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Dante video </a:t>
            </a:r>
            <a:r>
              <a:rPr lang="en-GB" sz="2000" dirty="0">
                <a:hlinkClick r:id="rId2"/>
              </a:rPr>
              <a:t>Apprenticeship Wednesday with Dante on Vimeo</a:t>
            </a:r>
            <a:endParaRPr lang="en-GB" sz="2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Taylor Video </a:t>
            </a:r>
            <a:r>
              <a:rPr lang="en-GB" sz="2000" dirty="0">
                <a:hlinkClick r:id="rId3"/>
              </a:rPr>
              <a:t>Taylor talks T-Levels on Vimeo</a:t>
            </a:r>
            <a:endParaRPr lang="en-GB"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94FF07DB-67DB-4384-A56C-A9385B588B55}"/>
              </a:ext>
            </a:extLst>
          </p:cNvPr>
          <p:cNvSpPr txBox="1"/>
          <p:nvPr/>
        </p:nvSpPr>
        <p:spPr>
          <a:xfrm>
            <a:off x="2346237" y="6233705"/>
            <a:ext cx="8288594"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mn-cs"/>
                <a:hlinkClick r:id="rId4"/>
              </a:rPr>
              <a:t>https://metroalliance.co.uk/connecting-futures/</a:t>
            </a:r>
            <a:r>
              <a:rPr kumimoji="0" lang="en-GB" sz="2800" b="1" i="0" u="none" strike="noStrike" kern="1200" cap="none" spc="0" normalizeH="0" baseline="0" noProof="0" dirty="0">
                <a:ln>
                  <a:noFill/>
                </a:ln>
                <a:solidFill>
                  <a:prstClr val="black"/>
                </a:solidFill>
                <a:effectLst/>
                <a:uLnTx/>
                <a:uFillTx/>
                <a:latin typeface="Calibri"/>
                <a:ea typeface="+mn-ea"/>
                <a:cs typeface="+mn-cs"/>
              </a:rPr>
              <a:t> </a:t>
            </a: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descr="Graphical user interface, website&#10;&#10;Description automatically generated">
            <a:extLst>
              <a:ext uri="{FF2B5EF4-FFF2-40B4-BE49-F238E27FC236}">
                <a16:creationId xmlns:a16="http://schemas.microsoft.com/office/drawing/2014/main" id="{A96C5FB0-CE2F-4749-BA18-1DADDDDE33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73523" y="2609415"/>
            <a:ext cx="3760534" cy="3550448"/>
          </a:xfrm>
          <a:prstGeom prst="rect">
            <a:avLst/>
          </a:prstGeom>
        </p:spPr>
      </p:pic>
      <p:pic>
        <p:nvPicPr>
          <p:cNvPr id="7" name="Picture 6">
            <a:extLst>
              <a:ext uri="{FF2B5EF4-FFF2-40B4-BE49-F238E27FC236}">
                <a16:creationId xmlns:a16="http://schemas.microsoft.com/office/drawing/2014/main" id="{FA956E9A-E998-42D7-90B2-54F1812434B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392621" y="1099102"/>
            <a:ext cx="3522337" cy="1537374"/>
          </a:xfrm>
          <a:prstGeom prst="rect">
            <a:avLst/>
          </a:prstGeom>
        </p:spPr>
      </p:pic>
    </p:spTree>
    <p:extLst>
      <p:ext uri="{BB962C8B-B14F-4D97-AF65-F5344CB8AC3E}">
        <p14:creationId xmlns:p14="http://schemas.microsoft.com/office/powerpoint/2010/main" val="1726565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85C80-8E89-7CCA-330A-DABFEADC66BD}"/>
              </a:ext>
            </a:extLst>
          </p:cNvPr>
          <p:cNvSpPr>
            <a:spLocks noGrp="1"/>
          </p:cNvSpPr>
          <p:nvPr>
            <p:ph type="title"/>
          </p:nvPr>
        </p:nvSpPr>
        <p:spPr/>
        <p:txBody>
          <a:bodyPr>
            <a:noAutofit/>
          </a:bodyPr>
          <a:lstStyle/>
          <a:p>
            <a:r>
              <a:rPr lang="en-US" sz="4000" b="1" dirty="0"/>
              <a:t>“Informed Choice”</a:t>
            </a:r>
            <a:br>
              <a:rPr lang="en-US" sz="4000" dirty="0"/>
            </a:br>
            <a:endParaRPr lang="en-GB" sz="4000" dirty="0"/>
          </a:p>
        </p:txBody>
      </p:sp>
      <p:sp>
        <p:nvSpPr>
          <p:cNvPr id="5" name="Subtitle 4">
            <a:extLst>
              <a:ext uri="{FF2B5EF4-FFF2-40B4-BE49-F238E27FC236}">
                <a16:creationId xmlns:a16="http://schemas.microsoft.com/office/drawing/2014/main" id="{A7EA94B4-BA84-2E45-CC67-38C955FBA507}"/>
              </a:ext>
            </a:extLst>
          </p:cNvPr>
          <p:cNvSpPr>
            <a:spLocks noGrp="1"/>
          </p:cNvSpPr>
          <p:nvPr>
            <p:ph idx="1"/>
          </p:nvPr>
        </p:nvSpPr>
        <p:spPr>
          <a:xfrm>
            <a:off x="146388" y="1330960"/>
            <a:ext cx="11458230" cy="5851745"/>
          </a:xfrm>
        </p:spPr>
        <p:txBody>
          <a:bodyPr>
            <a:normAutofit fontScale="70000" lnSpcReduction="20000"/>
          </a:bodyPr>
          <a:lstStyle/>
          <a:p>
            <a:r>
              <a:rPr lang="en-US" dirty="0"/>
              <a:t>Sixth Form</a:t>
            </a:r>
          </a:p>
          <a:p>
            <a:pPr lvl="1"/>
            <a:r>
              <a:rPr lang="en-US" dirty="0"/>
              <a:t>A-Levels</a:t>
            </a:r>
          </a:p>
          <a:p>
            <a:pPr lvl="1"/>
            <a:r>
              <a:rPr lang="en-US" dirty="0"/>
              <a:t>T-Levels</a:t>
            </a:r>
          </a:p>
          <a:p>
            <a:pPr lvl="1"/>
            <a:r>
              <a:rPr lang="en-US" dirty="0"/>
              <a:t>BTECs</a:t>
            </a:r>
          </a:p>
          <a:p>
            <a:r>
              <a:rPr lang="en-US" dirty="0"/>
              <a:t>Further Education College</a:t>
            </a:r>
          </a:p>
          <a:p>
            <a:pPr lvl="1"/>
            <a:r>
              <a:rPr lang="en-US" dirty="0"/>
              <a:t>Apprenticeship</a:t>
            </a:r>
          </a:p>
          <a:p>
            <a:pPr lvl="1"/>
            <a:r>
              <a:rPr lang="en-US" dirty="0"/>
              <a:t>A-Levels</a:t>
            </a:r>
          </a:p>
          <a:p>
            <a:pPr lvl="1"/>
            <a:r>
              <a:rPr lang="en-US" dirty="0"/>
              <a:t>T-Levels</a:t>
            </a:r>
          </a:p>
          <a:p>
            <a:pPr lvl="1"/>
            <a:r>
              <a:rPr lang="en-US" dirty="0"/>
              <a:t>BTECs</a:t>
            </a:r>
          </a:p>
          <a:p>
            <a:r>
              <a:rPr lang="en-US" dirty="0"/>
              <a:t>Independent Training Provider</a:t>
            </a:r>
          </a:p>
          <a:p>
            <a:pPr lvl="1"/>
            <a:r>
              <a:rPr lang="en-US" dirty="0"/>
              <a:t>Apprenticeship</a:t>
            </a:r>
          </a:p>
          <a:p>
            <a:pPr lvl="1"/>
            <a:r>
              <a:rPr lang="en-US" dirty="0"/>
              <a:t>Vocational education &amp; training</a:t>
            </a:r>
          </a:p>
          <a:p>
            <a:r>
              <a:rPr lang="en-US" dirty="0"/>
              <a:t>Higher Education (University)</a:t>
            </a:r>
          </a:p>
          <a:p>
            <a:pPr lvl="1"/>
            <a:r>
              <a:rPr lang="en-US" dirty="0"/>
              <a:t>Degree </a:t>
            </a:r>
          </a:p>
          <a:p>
            <a:endParaRPr lang="en-US" dirty="0"/>
          </a:p>
          <a:p>
            <a:r>
              <a:rPr lang="en-US" dirty="0">
                <a:solidFill>
                  <a:schemeClr val="accent1"/>
                </a:solidFill>
              </a:rPr>
              <a:t>Research, Research, Research</a:t>
            </a:r>
          </a:p>
          <a:p>
            <a:r>
              <a:rPr lang="en-US" dirty="0">
                <a:solidFill>
                  <a:schemeClr val="accent1"/>
                </a:solidFill>
              </a:rPr>
              <a:t>Discuss with teachers, parents, carers, friends, family, peers….</a:t>
            </a:r>
          </a:p>
          <a:p>
            <a:r>
              <a:rPr lang="en-US" dirty="0">
                <a:solidFill>
                  <a:schemeClr val="accent1"/>
                </a:solidFill>
              </a:rPr>
              <a:t>Your career path can go straight, sideways, crossroads, winding…. it doesn’t matter as long as you learn from each experience</a:t>
            </a:r>
          </a:p>
          <a:p>
            <a:pPr marL="0" indent="0">
              <a:buNone/>
            </a:pPr>
            <a:r>
              <a:rPr lang="en-US" dirty="0">
                <a:solidFill>
                  <a:schemeClr val="accent1"/>
                </a:solidFill>
              </a:rPr>
              <a:t> </a:t>
            </a:r>
          </a:p>
        </p:txBody>
      </p:sp>
      <p:pic>
        <p:nvPicPr>
          <p:cNvPr id="4" name="Picture 3">
            <a:extLst>
              <a:ext uri="{FF2B5EF4-FFF2-40B4-BE49-F238E27FC236}">
                <a16:creationId xmlns:a16="http://schemas.microsoft.com/office/drawing/2014/main" id="{E8925088-0A9F-6255-DCD6-075392E7D2B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895569" y="322796"/>
            <a:ext cx="2624387" cy="799567"/>
          </a:xfrm>
          <a:prstGeom prst="rect">
            <a:avLst/>
          </a:prstGeom>
        </p:spPr>
      </p:pic>
      <p:pic>
        <p:nvPicPr>
          <p:cNvPr id="10" name="Picture 9">
            <a:extLst>
              <a:ext uri="{FF2B5EF4-FFF2-40B4-BE49-F238E27FC236}">
                <a16:creationId xmlns:a16="http://schemas.microsoft.com/office/drawing/2014/main" id="{AD7D2F3D-C008-568F-1871-AA3DD2B2446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071359" y="1852023"/>
            <a:ext cx="4533259" cy="3460778"/>
          </a:xfrm>
          <a:prstGeom prst="rect">
            <a:avLst/>
          </a:prstGeom>
        </p:spPr>
      </p:pic>
    </p:spTree>
    <p:extLst>
      <p:ext uri="{BB962C8B-B14F-4D97-AF65-F5344CB8AC3E}">
        <p14:creationId xmlns:p14="http://schemas.microsoft.com/office/powerpoint/2010/main" val="2495986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21161B-FC9A-86F9-AA8F-CA13F3AFCD8F}"/>
              </a:ext>
            </a:extLst>
          </p:cNvPr>
          <p:cNvSpPr txBox="1"/>
          <p:nvPr/>
        </p:nvSpPr>
        <p:spPr>
          <a:xfrm>
            <a:off x="9514495" y="6402486"/>
            <a:ext cx="4204039" cy="369332"/>
          </a:xfrm>
          <a:prstGeom prst="rect">
            <a:avLst/>
          </a:prstGeom>
          <a:noFill/>
        </p:spPr>
        <p:txBody>
          <a:bodyPr wrap="square">
            <a:spAutoFit/>
          </a:bodyPr>
          <a:lstStyle/>
          <a:p>
            <a:r>
              <a:rPr lang="en-GB" dirty="0">
                <a:hlinkClick r:id="rId2"/>
              </a:rPr>
              <a:t>T Level subjects | T Levels</a:t>
            </a:r>
            <a:endParaRPr lang="en-GB" dirty="0"/>
          </a:p>
        </p:txBody>
      </p:sp>
      <p:sp>
        <p:nvSpPr>
          <p:cNvPr id="13" name="Title 12">
            <a:extLst>
              <a:ext uri="{FF2B5EF4-FFF2-40B4-BE49-F238E27FC236}">
                <a16:creationId xmlns:a16="http://schemas.microsoft.com/office/drawing/2014/main" id="{DDF2C3C1-050F-6B07-D27F-62AA245A76DD}"/>
              </a:ext>
            </a:extLst>
          </p:cNvPr>
          <p:cNvSpPr>
            <a:spLocks noGrp="1"/>
          </p:cNvSpPr>
          <p:nvPr>
            <p:ph type="title"/>
          </p:nvPr>
        </p:nvSpPr>
        <p:spPr>
          <a:xfrm>
            <a:off x="355600" y="584132"/>
            <a:ext cx="4038945" cy="1325563"/>
          </a:xfrm>
        </p:spPr>
        <p:txBody>
          <a:bodyPr>
            <a:normAutofit fontScale="90000"/>
          </a:bodyPr>
          <a:lstStyle/>
          <a:p>
            <a:r>
              <a:rPr lang="en-US" b="1" dirty="0"/>
              <a:t>T-Levels </a:t>
            </a:r>
            <a:r>
              <a:rPr lang="en-US" dirty="0"/>
              <a:t> </a:t>
            </a:r>
            <a:br>
              <a:rPr lang="en-US" dirty="0"/>
            </a:br>
            <a:r>
              <a:rPr lang="en-US"/>
              <a:t>option after GCSEs</a:t>
            </a:r>
            <a:endParaRPr lang="en-GB" dirty="0"/>
          </a:p>
        </p:txBody>
      </p:sp>
      <p:pic>
        <p:nvPicPr>
          <p:cNvPr id="7" name="Picture 6">
            <a:extLst>
              <a:ext uri="{FF2B5EF4-FFF2-40B4-BE49-F238E27FC236}">
                <a16:creationId xmlns:a16="http://schemas.microsoft.com/office/drawing/2014/main" id="{37011650-BD4D-87CA-A553-D2089CE48FC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812622" y="206501"/>
            <a:ext cx="7023778" cy="2174240"/>
          </a:xfrm>
          <a:prstGeom prst="rect">
            <a:avLst/>
          </a:prstGeom>
        </p:spPr>
      </p:pic>
      <p:sp>
        <p:nvSpPr>
          <p:cNvPr id="4" name="TextBox 3">
            <a:extLst>
              <a:ext uri="{FF2B5EF4-FFF2-40B4-BE49-F238E27FC236}">
                <a16:creationId xmlns:a16="http://schemas.microsoft.com/office/drawing/2014/main" id="{32C33545-9D18-ACCD-A26F-ACB01C3F2E3C}"/>
              </a:ext>
            </a:extLst>
          </p:cNvPr>
          <p:cNvSpPr txBox="1"/>
          <p:nvPr/>
        </p:nvSpPr>
        <p:spPr>
          <a:xfrm>
            <a:off x="246347" y="2764211"/>
            <a:ext cx="5158773" cy="4206280"/>
          </a:xfrm>
          <a:prstGeom prst="rect">
            <a:avLst/>
          </a:prstGeom>
          <a:noFill/>
        </p:spPr>
        <p:txBody>
          <a:bodyPr wrap="square">
            <a:spAutoFit/>
          </a:bodyPr>
          <a:lstStyle/>
          <a:p>
            <a:pPr marL="342900" lvl="0" indent="-342900">
              <a:spcAft>
                <a:spcPts val="375"/>
              </a:spcAft>
              <a:buSzPts val="1000"/>
              <a:buFont typeface="Symbol" panose="05050102010706020507" pitchFamily="18" charset="2"/>
              <a:buChar char=""/>
              <a:tabLst>
                <a:tab pos="457200" algn="l"/>
              </a:tabLst>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Agriculture, land management and production</a:t>
            </a:r>
            <a:endPar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spcAft>
                <a:spcPts val="375"/>
              </a:spcAft>
              <a:buSzPts val="1000"/>
              <a:buFont typeface="Symbol" panose="05050102010706020507" pitchFamily="18" charset="2"/>
              <a:buChar char=""/>
              <a:tabLst>
                <a:tab pos="457200" algn="l"/>
              </a:tabLst>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Animal care and management</a:t>
            </a:r>
            <a:endPar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spcAft>
                <a:spcPts val="375"/>
              </a:spcAft>
              <a:buSzPts val="1000"/>
              <a:buFont typeface="Symbol" panose="05050102010706020507" pitchFamily="18" charset="2"/>
              <a:buChar char=""/>
              <a:tabLst>
                <a:tab pos="457200" algn="l"/>
              </a:tabLst>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Accounting</a:t>
            </a:r>
            <a:endPar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spcAft>
                <a:spcPts val="375"/>
              </a:spcAft>
              <a:buSzPts val="1000"/>
              <a:buFont typeface="Symbol" panose="05050102010706020507" pitchFamily="18" charset="2"/>
              <a:buChar char=""/>
              <a:tabLst>
                <a:tab pos="457200" algn="l"/>
              </a:tabLst>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Building services engineering for construction</a:t>
            </a:r>
            <a:endPar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spcAft>
                <a:spcPts val="375"/>
              </a:spcAft>
              <a:buSzPts val="1000"/>
              <a:buFont typeface="Symbol" panose="05050102010706020507" pitchFamily="18" charset="2"/>
              <a:buChar char=""/>
              <a:tabLst>
                <a:tab pos="457200" algn="l"/>
              </a:tabLst>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Craft and design</a:t>
            </a:r>
            <a:endPar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spcAft>
                <a:spcPts val="375"/>
              </a:spcAft>
              <a:buSzPts val="1000"/>
              <a:buFont typeface="Symbol" panose="05050102010706020507" pitchFamily="18" charset="2"/>
              <a:buChar char=""/>
              <a:tabLst>
                <a:tab pos="457200" algn="l"/>
              </a:tabLst>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Design and development for engineering and manufacturing</a:t>
            </a:r>
            <a:endPar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spcAft>
                <a:spcPts val="375"/>
              </a:spcAft>
              <a:buSzPts val="1000"/>
              <a:buFont typeface="Symbol" panose="05050102010706020507" pitchFamily="18" charset="2"/>
              <a:buChar char=""/>
              <a:tabLst>
                <a:tab pos="457200" algn="l"/>
              </a:tabLst>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Design, surveying and planning for construction</a:t>
            </a:r>
            <a:endPar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spcAft>
                <a:spcPts val="375"/>
              </a:spcAft>
              <a:buSzPts val="1000"/>
              <a:buFont typeface="Symbol" panose="05050102010706020507" pitchFamily="18" charset="2"/>
              <a:buChar char=""/>
              <a:tabLst>
                <a:tab pos="457200" algn="l"/>
              </a:tabLst>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Digital data analytics</a:t>
            </a:r>
            <a:endPar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spcAft>
                <a:spcPts val="375"/>
              </a:spcAft>
              <a:buSzPts val="1000"/>
              <a:buFont typeface="Symbol" panose="05050102010706020507" pitchFamily="18" charset="2"/>
              <a:buChar char=""/>
              <a:tabLst>
                <a:tab pos="457200" algn="l"/>
              </a:tabLst>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Digital software development</a:t>
            </a:r>
            <a:endPar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spcAft>
                <a:spcPts val="375"/>
              </a:spcAft>
              <a:buSzPts val="1000"/>
              <a:buFont typeface="Symbol" panose="05050102010706020507" pitchFamily="18" charset="2"/>
              <a:buChar char=""/>
              <a:tabLst>
                <a:tab pos="457200" algn="l"/>
              </a:tabLst>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Digital support and security</a:t>
            </a:r>
            <a:endPar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spcAft>
                <a:spcPts val="375"/>
              </a:spcAft>
              <a:buSzPts val="1000"/>
              <a:buFont typeface="Symbol" panose="05050102010706020507" pitchFamily="18" charset="2"/>
              <a:buChar char=""/>
              <a:tabLst>
                <a:tab pos="457200" algn="l"/>
              </a:tabLst>
            </a:pPr>
            <a:endPar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p:txBody>
      </p:sp>
      <p:sp>
        <p:nvSpPr>
          <p:cNvPr id="9" name="TextBox 8">
            <a:extLst>
              <a:ext uri="{FF2B5EF4-FFF2-40B4-BE49-F238E27FC236}">
                <a16:creationId xmlns:a16="http://schemas.microsoft.com/office/drawing/2014/main" id="{D0A4AAEC-9F3C-F160-0BE5-2D67F1D7C86F}"/>
              </a:ext>
            </a:extLst>
          </p:cNvPr>
          <p:cNvSpPr txBox="1"/>
          <p:nvPr/>
        </p:nvSpPr>
        <p:spPr>
          <a:xfrm>
            <a:off x="5913120" y="2887682"/>
            <a:ext cx="5923280" cy="3600986"/>
          </a:xfrm>
          <a:prstGeom prst="rect">
            <a:avLst/>
          </a:prstGeom>
          <a:noFill/>
        </p:spPr>
        <p:txBody>
          <a:bodyPr wrap="square">
            <a:spAutoFit/>
          </a:bodyPr>
          <a:lstStyle/>
          <a:p>
            <a:pPr marL="342900" lvl="0" indent="-342900">
              <a:spcAft>
                <a:spcPts val="375"/>
              </a:spcAft>
              <a:buSzPts val="1000"/>
              <a:buFont typeface="Symbol" panose="05050102010706020507" pitchFamily="18" charset="2"/>
              <a:buChar char=""/>
              <a:tabLst>
                <a:tab pos="457200" algn="l"/>
              </a:tabLst>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Education and early years</a:t>
            </a:r>
            <a:endPar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spcAft>
                <a:spcPts val="375"/>
              </a:spcAft>
              <a:buSzPts val="1000"/>
              <a:buFont typeface="Symbol" panose="05050102010706020507" pitchFamily="18" charset="2"/>
              <a:buChar char=""/>
              <a:tabLst>
                <a:tab pos="457200" algn="l"/>
              </a:tabLst>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Engineering, manufacturing, processing and control</a:t>
            </a:r>
            <a:endPar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spcAft>
                <a:spcPts val="375"/>
              </a:spcAft>
              <a:buSzPts val="1000"/>
              <a:buFont typeface="Symbol" panose="05050102010706020507" pitchFamily="18" charset="2"/>
              <a:buChar char=""/>
              <a:tabLst>
                <a:tab pos="457200" algn="l"/>
              </a:tabLst>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Finance</a:t>
            </a:r>
            <a:endPar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spcAft>
                <a:spcPts val="375"/>
              </a:spcAft>
              <a:buSzPts val="1000"/>
              <a:buFont typeface="Symbol" panose="05050102010706020507" pitchFamily="18" charset="2"/>
              <a:buChar char=""/>
              <a:tabLst>
                <a:tab pos="457200" algn="l"/>
              </a:tabLst>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Health and science</a:t>
            </a:r>
            <a:endPar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spcAft>
                <a:spcPts val="375"/>
              </a:spcAft>
              <a:buSzPts val="1000"/>
              <a:buFont typeface="Symbol" panose="05050102010706020507" pitchFamily="18" charset="2"/>
              <a:buChar char=""/>
              <a:tabLst>
                <a:tab pos="457200" algn="l"/>
              </a:tabLst>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Legal Services</a:t>
            </a:r>
            <a:endPar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spcAft>
                <a:spcPts val="375"/>
              </a:spcAft>
              <a:buSzPts val="1000"/>
              <a:buFont typeface="Symbol" panose="05050102010706020507" pitchFamily="18" charset="2"/>
              <a:buChar char=""/>
              <a:tabLst>
                <a:tab pos="457200" algn="l"/>
              </a:tabLst>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Maintenance, installation and repair for engineering and manufacturing</a:t>
            </a:r>
            <a:endPar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spcAft>
                <a:spcPts val="375"/>
              </a:spcAft>
              <a:buSzPts val="1000"/>
              <a:buFont typeface="Symbol" panose="05050102010706020507" pitchFamily="18" charset="2"/>
              <a:buChar char=""/>
              <a:tabLst>
                <a:tab pos="457200" algn="l"/>
              </a:tabLst>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Management and administration</a:t>
            </a:r>
            <a:endPar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spcAft>
                <a:spcPts val="375"/>
              </a:spcAft>
              <a:buSzPts val="1000"/>
              <a:buFont typeface="Symbol" panose="05050102010706020507" pitchFamily="18" charset="2"/>
              <a:buChar char=""/>
              <a:tabLst>
                <a:tab pos="457200" algn="l"/>
              </a:tabLst>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Marketing</a:t>
            </a:r>
            <a:endPar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spcAft>
                <a:spcPts val="375"/>
              </a:spcAft>
              <a:buSzPts val="1000"/>
              <a:buFont typeface="Symbol" panose="05050102010706020507" pitchFamily="18" charset="2"/>
              <a:buChar char=""/>
              <a:tabLst>
                <a:tab pos="457200" algn="l"/>
              </a:tabLst>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Media, broadcast and production</a:t>
            </a:r>
            <a:endPar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spcAft>
                <a:spcPts val="375"/>
              </a:spcAft>
              <a:buSzPts val="1000"/>
              <a:buFont typeface="Symbol" panose="05050102010706020507" pitchFamily="18" charset="2"/>
              <a:buChar char=""/>
              <a:tabLst>
                <a:tab pos="457200" algn="l"/>
              </a:tabLst>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Science</a:t>
            </a:r>
            <a:endParaRPr lang="en-GB" dirty="0"/>
          </a:p>
        </p:txBody>
      </p:sp>
    </p:spTree>
    <p:extLst>
      <p:ext uri="{BB962C8B-B14F-4D97-AF65-F5344CB8AC3E}">
        <p14:creationId xmlns:p14="http://schemas.microsoft.com/office/powerpoint/2010/main" val="2335708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9158-CCF8-F2E1-0648-F4E948F3CD97}"/>
              </a:ext>
            </a:extLst>
          </p:cNvPr>
          <p:cNvSpPr>
            <a:spLocks noGrp="1"/>
          </p:cNvSpPr>
          <p:nvPr>
            <p:ph type="title"/>
          </p:nvPr>
        </p:nvSpPr>
        <p:spPr>
          <a:xfrm>
            <a:off x="464976" y="93921"/>
            <a:ext cx="10515600" cy="1325563"/>
          </a:xfrm>
        </p:spPr>
        <p:txBody>
          <a:bodyPr/>
          <a:lstStyle/>
          <a:p>
            <a:r>
              <a:rPr lang="en-US" dirty="0"/>
              <a:t>Apprenticeships</a:t>
            </a:r>
            <a:endParaRPr lang="en-GB" dirty="0"/>
          </a:p>
        </p:txBody>
      </p:sp>
      <p:sp>
        <p:nvSpPr>
          <p:cNvPr id="3" name="Content Placeholder 2">
            <a:extLst>
              <a:ext uri="{FF2B5EF4-FFF2-40B4-BE49-F238E27FC236}">
                <a16:creationId xmlns:a16="http://schemas.microsoft.com/office/drawing/2014/main" id="{552EF3A9-1F08-C28E-4A6B-A778E2661C17}"/>
              </a:ext>
            </a:extLst>
          </p:cNvPr>
          <p:cNvSpPr>
            <a:spLocks noGrp="1"/>
          </p:cNvSpPr>
          <p:nvPr>
            <p:ph idx="1"/>
          </p:nvPr>
        </p:nvSpPr>
        <p:spPr>
          <a:xfrm>
            <a:off x="145709" y="1122363"/>
            <a:ext cx="11402008" cy="5083953"/>
          </a:xfrm>
        </p:spPr>
        <p:txBody>
          <a:bodyPr>
            <a:normAutofit fontScale="92500" lnSpcReduction="20000"/>
          </a:bodyPr>
          <a:lstStyle/>
          <a:p>
            <a:pPr marL="0" indent="0" algn="l">
              <a:buNone/>
            </a:pPr>
            <a:r>
              <a:rPr lang="en-US" b="1" i="0" dirty="0">
                <a:solidFill>
                  <a:srgbClr val="0B0C0C"/>
                </a:solidFill>
                <a:effectLst/>
                <a:latin typeface="GDS Transport"/>
              </a:rPr>
              <a:t>Starting an apprenticeship</a:t>
            </a:r>
          </a:p>
          <a:p>
            <a:pPr algn="l"/>
            <a:r>
              <a:rPr lang="en-US" b="0" i="0" dirty="0">
                <a:solidFill>
                  <a:srgbClr val="0B0C0C"/>
                </a:solidFill>
                <a:effectLst/>
                <a:latin typeface="GDS Transport"/>
              </a:rPr>
              <a:t>To start an apprenticeship, you’ll need to:</a:t>
            </a:r>
          </a:p>
          <a:p>
            <a:pPr algn="l">
              <a:buFont typeface="Arial" panose="020B0604020202020204" pitchFamily="34" charset="0"/>
              <a:buChar char="•"/>
            </a:pPr>
            <a:r>
              <a:rPr lang="en-US" b="0" i="0" dirty="0">
                <a:solidFill>
                  <a:srgbClr val="0B0C0C"/>
                </a:solidFill>
                <a:effectLst/>
                <a:latin typeface="GDS Transport"/>
              </a:rPr>
              <a:t>be 16 or over</a:t>
            </a:r>
          </a:p>
          <a:p>
            <a:pPr algn="l">
              <a:buFont typeface="Arial" panose="020B0604020202020204" pitchFamily="34" charset="0"/>
              <a:buChar char="•"/>
            </a:pPr>
            <a:r>
              <a:rPr lang="en-US" b="0" i="0" dirty="0">
                <a:solidFill>
                  <a:srgbClr val="0B0C0C"/>
                </a:solidFill>
                <a:effectLst/>
                <a:latin typeface="GDS Transport"/>
              </a:rPr>
              <a:t>live in England</a:t>
            </a:r>
          </a:p>
          <a:p>
            <a:pPr algn="l">
              <a:buFont typeface="Arial" panose="020B0604020202020204" pitchFamily="34" charset="0"/>
              <a:buChar char="•"/>
            </a:pPr>
            <a:r>
              <a:rPr lang="en-US" b="0" i="0" dirty="0">
                <a:solidFill>
                  <a:srgbClr val="0B0C0C"/>
                </a:solidFill>
                <a:effectLst/>
                <a:latin typeface="GDS Transport"/>
              </a:rPr>
              <a:t>not be in full-time education</a:t>
            </a:r>
          </a:p>
          <a:p>
            <a:pPr algn="l"/>
            <a:r>
              <a:rPr lang="en-US" b="0" i="0" dirty="0">
                <a:solidFill>
                  <a:srgbClr val="0B0C0C"/>
                </a:solidFill>
                <a:effectLst/>
                <a:latin typeface="GDS Transport"/>
              </a:rPr>
              <a:t>You can apply for an apprenticeship while you’re still at school.</a:t>
            </a:r>
          </a:p>
          <a:p>
            <a:pPr marL="0" indent="0" algn="l">
              <a:buNone/>
            </a:pPr>
            <a:r>
              <a:rPr lang="en-US" b="1" i="0" dirty="0">
                <a:solidFill>
                  <a:srgbClr val="0B0C0C"/>
                </a:solidFill>
                <a:effectLst/>
                <a:latin typeface="GDS Transport"/>
              </a:rPr>
              <a:t>What you'll do as an apprentice</a:t>
            </a:r>
          </a:p>
          <a:p>
            <a:pPr algn="l"/>
            <a:r>
              <a:rPr lang="en-US" b="0" i="0" dirty="0">
                <a:solidFill>
                  <a:srgbClr val="0B0C0C"/>
                </a:solidFill>
                <a:effectLst/>
                <a:latin typeface="GDS Transport"/>
              </a:rPr>
              <a:t>An apprenticeship is a job where you’ll:</a:t>
            </a:r>
          </a:p>
          <a:p>
            <a:pPr lvl="1"/>
            <a:r>
              <a:rPr lang="en-US" b="0" i="0" dirty="0">
                <a:solidFill>
                  <a:srgbClr val="0B0C0C"/>
                </a:solidFill>
                <a:effectLst/>
                <a:latin typeface="GDS Transport"/>
              </a:rPr>
              <a:t>earn a wage and get holiday pay</a:t>
            </a:r>
          </a:p>
          <a:p>
            <a:pPr lvl="1"/>
            <a:r>
              <a:rPr lang="en-US" b="0" i="0" dirty="0">
                <a:solidFill>
                  <a:srgbClr val="0B0C0C"/>
                </a:solidFill>
                <a:effectLst/>
                <a:latin typeface="GDS Transport"/>
              </a:rPr>
              <a:t>work alongside experienced staff</a:t>
            </a:r>
          </a:p>
          <a:p>
            <a:pPr lvl="1"/>
            <a:r>
              <a:rPr lang="en-US" b="0" i="0" dirty="0">
                <a:solidFill>
                  <a:srgbClr val="0B0C0C"/>
                </a:solidFill>
                <a:effectLst/>
                <a:latin typeface="GDS Transport"/>
              </a:rPr>
              <a:t>gain job-specific skills</a:t>
            </a:r>
          </a:p>
          <a:p>
            <a:pPr lvl="1"/>
            <a:r>
              <a:rPr lang="en-US" b="0" i="0" dirty="0">
                <a:solidFill>
                  <a:srgbClr val="0B0C0C"/>
                </a:solidFill>
                <a:effectLst/>
                <a:latin typeface="GDS Transport"/>
              </a:rPr>
              <a:t>get time for training and study related to your role</a:t>
            </a:r>
          </a:p>
          <a:p>
            <a:pPr algn="l"/>
            <a:r>
              <a:rPr lang="en-US" b="0" i="0" dirty="0">
                <a:solidFill>
                  <a:srgbClr val="0B0C0C"/>
                </a:solidFill>
                <a:effectLst/>
                <a:latin typeface="GDS Transport"/>
              </a:rPr>
              <a:t>The training might be at your place of work, a college, a training provider or online.</a:t>
            </a:r>
          </a:p>
          <a:p>
            <a:pPr algn="l"/>
            <a:endParaRPr lang="en-GB" dirty="0">
              <a:highlight>
                <a:srgbClr val="FFFF00"/>
              </a:highlight>
            </a:endParaRPr>
          </a:p>
        </p:txBody>
      </p:sp>
      <p:pic>
        <p:nvPicPr>
          <p:cNvPr id="4" name="Picture 3">
            <a:extLst>
              <a:ext uri="{FF2B5EF4-FFF2-40B4-BE49-F238E27FC236}">
                <a16:creationId xmlns:a16="http://schemas.microsoft.com/office/drawing/2014/main" id="{331385AA-5DEA-6233-19D1-A3F4A1F946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95569" y="322796"/>
            <a:ext cx="2624387" cy="799567"/>
          </a:xfrm>
          <a:prstGeom prst="rect">
            <a:avLst/>
          </a:prstGeom>
        </p:spPr>
      </p:pic>
      <p:sp>
        <p:nvSpPr>
          <p:cNvPr id="5" name="Explosion: 8 Points 4">
            <a:extLst>
              <a:ext uri="{FF2B5EF4-FFF2-40B4-BE49-F238E27FC236}">
                <a16:creationId xmlns:a16="http://schemas.microsoft.com/office/drawing/2014/main" id="{142F7DAA-0134-9B80-3190-23984BB562CF}"/>
              </a:ext>
            </a:extLst>
          </p:cNvPr>
          <p:cNvSpPr/>
          <p:nvPr/>
        </p:nvSpPr>
        <p:spPr>
          <a:xfrm>
            <a:off x="8494438" y="1385135"/>
            <a:ext cx="3551853" cy="3500680"/>
          </a:xfrm>
          <a:prstGeom prst="irregularSeal1">
            <a:avLst/>
          </a:prstGeom>
          <a:solidFill>
            <a:srgbClr val="FFFF00"/>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b="1" dirty="0">
                <a:solidFill>
                  <a:srgbClr val="FF0000"/>
                </a:solidFill>
              </a:rPr>
              <a:t>Over 650 apprenticeships!</a:t>
            </a:r>
            <a:r>
              <a:rPr lang="en-US" dirty="0"/>
              <a:t>!</a:t>
            </a:r>
            <a:endParaRPr lang="en-GB" dirty="0"/>
          </a:p>
        </p:txBody>
      </p:sp>
      <p:sp>
        <p:nvSpPr>
          <p:cNvPr id="7" name="TextBox 6">
            <a:extLst>
              <a:ext uri="{FF2B5EF4-FFF2-40B4-BE49-F238E27FC236}">
                <a16:creationId xmlns:a16="http://schemas.microsoft.com/office/drawing/2014/main" id="{DBB1AB09-6001-895D-1D02-047A966221F0}"/>
              </a:ext>
            </a:extLst>
          </p:cNvPr>
          <p:cNvSpPr txBox="1"/>
          <p:nvPr/>
        </p:nvSpPr>
        <p:spPr>
          <a:xfrm>
            <a:off x="3047144" y="5836984"/>
            <a:ext cx="6097712" cy="369332"/>
          </a:xfrm>
          <a:prstGeom prst="rect">
            <a:avLst/>
          </a:prstGeom>
          <a:noFill/>
        </p:spPr>
        <p:txBody>
          <a:bodyPr wrap="square">
            <a:spAutoFit/>
          </a:bodyPr>
          <a:lstStyle/>
          <a:p>
            <a:r>
              <a:rPr lang="en-GB" dirty="0">
                <a:hlinkClick r:id="rId3"/>
              </a:rPr>
              <a:t>Apprenticeship search / Skills England</a:t>
            </a:r>
            <a:endParaRPr lang="en-GB" dirty="0"/>
          </a:p>
        </p:txBody>
      </p:sp>
    </p:spTree>
    <p:extLst>
      <p:ext uri="{BB962C8B-B14F-4D97-AF65-F5344CB8AC3E}">
        <p14:creationId xmlns:p14="http://schemas.microsoft.com/office/powerpoint/2010/main" val="1241143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6952" y="1204108"/>
            <a:ext cx="2669406" cy="1781175"/>
          </a:xfrm>
        </p:spPr>
        <p:txBody>
          <a:bodyPr>
            <a:normAutofit/>
          </a:bodyPr>
          <a:lstStyle/>
          <a:p>
            <a:r>
              <a:rPr lang="en-GB" sz="3200" dirty="0">
                <a:solidFill>
                  <a:srgbClr val="FFFFFF"/>
                </a:solidFill>
              </a:rPr>
              <a:t>Levels</a:t>
            </a:r>
          </a:p>
        </p:txBody>
      </p:sp>
      <p:sp>
        <p:nvSpPr>
          <p:cNvPr id="3" name="Content Placeholder 2"/>
          <p:cNvSpPr>
            <a:spLocks noGrp="1"/>
          </p:cNvSpPr>
          <p:nvPr>
            <p:ph idx="1"/>
          </p:nvPr>
        </p:nvSpPr>
        <p:spPr>
          <a:xfrm>
            <a:off x="214314" y="1585913"/>
            <a:ext cx="3900486" cy="3800475"/>
          </a:xfrm>
          <a:solidFill>
            <a:srgbClr val="FF3399"/>
          </a:solidFill>
        </p:spPr>
        <p:txBody>
          <a:bodyPr>
            <a:normAutofit fontScale="92500"/>
          </a:bodyPr>
          <a:lstStyle/>
          <a:p>
            <a:r>
              <a:rPr lang="en-GB" sz="2400" dirty="0"/>
              <a:t>Four levels: usually lasting up to 4+ years depending on the starting point</a:t>
            </a:r>
          </a:p>
          <a:p>
            <a:r>
              <a:rPr lang="en-GB" sz="2400" dirty="0"/>
              <a:t>Some apprenticeships may also give you an additional qualification, such as a diploma.</a:t>
            </a:r>
          </a:p>
          <a:p>
            <a:pPr marL="0" indent="0">
              <a:buNone/>
            </a:pPr>
            <a:r>
              <a:rPr lang="en-GB" sz="2400" dirty="0"/>
              <a:t>Check out Skills England website</a:t>
            </a:r>
          </a:p>
          <a:p>
            <a:pPr marL="0" indent="0">
              <a:buNone/>
            </a:pPr>
            <a:r>
              <a:rPr lang="en-GB" sz="2000" dirty="0">
                <a:hlinkClick r:id="rId2"/>
              </a:rPr>
              <a:t>Apprenticeship search / Skills England</a:t>
            </a:r>
            <a:endParaRPr lang="en-GB" sz="1900" dirty="0"/>
          </a:p>
        </p:txBody>
      </p:sp>
      <p:graphicFrame>
        <p:nvGraphicFramePr>
          <p:cNvPr id="5" name="Table 4"/>
          <p:cNvGraphicFramePr>
            <a:graphicFrameLocks noGrp="1"/>
          </p:cNvGraphicFramePr>
          <p:nvPr/>
        </p:nvGraphicFramePr>
        <p:xfrm>
          <a:off x="4662102" y="1246458"/>
          <a:ext cx="6903724" cy="4242048"/>
        </p:xfrm>
        <a:graphic>
          <a:graphicData uri="http://schemas.openxmlformats.org/drawingml/2006/table">
            <a:tbl>
              <a:tblPr firstRow="1" bandRow="1">
                <a:tableStyleId>{9D7B26C5-4107-4FEC-AEDC-1716B250A1EF}</a:tableStyleId>
              </a:tblPr>
              <a:tblGrid>
                <a:gridCol w="2162612">
                  <a:extLst>
                    <a:ext uri="{9D8B030D-6E8A-4147-A177-3AD203B41FA5}">
                      <a16:colId xmlns:a16="http://schemas.microsoft.com/office/drawing/2014/main" val="20000"/>
                    </a:ext>
                  </a:extLst>
                </a:gridCol>
                <a:gridCol w="1989326">
                  <a:extLst>
                    <a:ext uri="{9D8B030D-6E8A-4147-A177-3AD203B41FA5}">
                      <a16:colId xmlns:a16="http://schemas.microsoft.com/office/drawing/2014/main" val="20001"/>
                    </a:ext>
                  </a:extLst>
                </a:gridCol>
                <a:gridCol w="2751786">
                  <a:extLst>
                    <a:ext uri="{9D8B030D-6E8A-4147-A177-3AD203B41FA5}">
                      <a16:colId xmlns:a16="http://schemas.microsoft.com/office/drawing/2014/main" val="20002"/>
                    </a:ext>
                  </a:extLst>
                </a:gridCol>
              </a:tblGrid>
              <a:tr h="923269">
                <a:tc>
                  <a:txBody>
                    <a:bodyPr/>
                    <a:lstStyle/>
                    <a:p>
                      <a:r>
                        <a:rPr lang="en-GB" sz="2500"/>
                        <a:t>Name</a:t>
                      </a:r>
                    </a:p>
                  </a:txBody>
                  <a:tcPr marL="124766" marR="124766" marT="62383" marB="62383" anchor="ctr"/>
                </a:tc>
                <a:tc>
                  <a:txBody>
                    <a:bodyPr/>
                    <a:lstStyle/>
                    <a:p>
                      <a:r>
                        <a:rPr lang="en-GB" sz="2500"/>
                        <a:t>Level</a:t>
                      </a:r>
                    </a:p>
                  </a:txBody>
                  <a:tcPr marL="124766" marR="124766" marT="62383" marB="62383" anchor="ctr"/>
                </a:tc>
                <a:tc>
                  <a:txBody>
                    <a:bodyPr/>
                    <a:lstStyle/>
                    <a:p>
                      <a:r>
                        <a:rPr lang="en-GB" sz="2500"/>
                        <a:t>Equivalent educational level</a:t>
                      </a:r>
                    </a:p>
                  </a:txBody>
                  <a:tcPr marL="124766" marR="124766" marT="62383" marB="62383" anchor="ctr"/>
                </a:tc>
                <a:extLst>
                  <a:ext uri="{0D108BD9-81ED-4DB2-BD59-A6C34878D82A}">
                    <a16:rowId xmlns:a16="http://schemas.microsoft.com/office/drawing/2014/main" val="10000"/>
                  </a:ext>
                </a:extLst>
              </a:tr>
              <a:tr h="548971">
                <a:tc>
                  <a:txBody>
                    <a:bodyPr/>
                    <a:lstStyle/>
                    <a:p>
                      <a:r>
                        <a:rPr lang="en-GB" sz="2500"/>
                        <a:t>Intermediate</a:t>
                      </a:r>
                    </a:p>
                  </a:txBody>
                  <a:tcPr marL="124766" marR="124766" marT="62383" marB="62383" anchor="ctr"/>
                </a:tc>
                <a:tc>
                  <a:txBody>
                    <a:bodyPr/>
                    <a:lstStyle/>
                    <a:p>
                      <a:r>
                        <a:rPr lang="en-GB" sz="2500"/>
                        <a:t>2</a:t>
                      </a:r>
                    </a:p>
                  </a:txBody>
                  <a:tcPr marL="124766" marR="124766" marT="62383" marB="62383" anchor="ctr"/>
                </a:tc>
                <a:tc>
                  <a:txBody>
                    <a:bodyPr/>
                    <a:lstStyle/>
                    <a:p>
                      <a:r>
                        <a:rPr lang="en-GB" sz="2500"/>
                        <a:t>GCSE</a:t>
                      </a:r>
                    </a:p>
                  </a:txBody>
                  <a:tcPr marL="124766" marR="124766" marT="62383" marB="62383" anchor="ctr"/>
                </a:tc>
                <a:extLst>
                  <a:ext uri="{0D108BD9-81ED-4DB2-BD59-A6C34878D82A}">
                    <a16:rowId xmlns:a16="http://schemas.microsoft.com/office/drawing/2014/main" val="10001"/>
                  </a:ext>
                </a:extLst>
              </a:tr>
              <a:tr h="548971">
                <a:tc>
                  <a:txBody>
                    <a:bodyPr/>
                    <a:lstStyle/>
                    <a:p>
                      <a:r>
                        <a:rPr lang="en-GB" sz="2500"/>
                        <a:t>Advanced</a:t>
                      </a:r>
                    </a:p>
                  </a:txBody>
                  <a:tcPr marL="124766" marR="124766" marT="62383" marB="62383" anchor="ctr"/>
                </a:tc>
                <a:tc>
                  <a:txBody>
                    <a:bodyPr/>
                    <a:lstStyle/>
                    <a:p>
                      <a:r>
                        <a:rPr lang="en-GB" sz="2500"/>
                        <a:t>3</a:t>
                      </a:r>
                    </a:p>
                  </a:txBody>
                  <a:tcPr marL="124766" marR="124766" marT="62383" marB="62383" anchor="ctr"/>
                </a:tc>
                <a:tc>
                  <a:txBody>
                    <a:bodyPr/>
                    <a:lstStyle/>
                    <a:p>
                      <a:r>
                        <a:rPr lang="en-GB" sz="2500"/>
                        <a:t>A level</a:t>
                      </a:r>
                    </a:p>
                  </a:txBody>
                  <a:tcPr marL="124766" marR="124766" marT="62383" marB="62383" anchor="ctr"/>
                </a:tc>
                <a:extLst>
                  <a:ext uri="{0D108BD9-81ED-4DB2-BD59-A6C34878D82A}">
                    <a16:rowId xmlns:a16="http://schemas.microsoft.com/office/drawing/2014/main" val="10002"/>
                  </a:ext>
                </a:extLst>
              </a:tr>
              <a:tr h="1297568">
                <a:tc>
                  <a:txBody>
                    <a:bodyPr/>
                    <a:lstStyle/>
                    <a:p>
                      <a:r>
                        <a:rPr lang="en-GB" sz="2500"/>
                        <a:t>Higher</a:t>
                      </a:r>
                    </a:p>
                  </a:txBody>
                  <a:tcPr marL="124766" marR="124766" marT="62383" marB="62383" anchor="ctr"/>
                </a:tc>
                <a:tc>
                  <a:txBody>
                    <a:bodyPr/>
                    <a:lstStyle/>
                    <a:p>
                      <a:r>
                        <a:rPr lang="en-GB" sz="2500"/>
                        <a:t>4,5,6 and 7</a:t>
                      </a:r>
                    </a:p>
                  </a:txBody>
                  <a:tcPr marL="124766" marR="124766" marT="62383" marB="62383" anchor="ctr"/>
                </a:tc>
                <a:tc>
                  <a:txBody>
                    <a:bodyPr/>
                    <a:lstStyle/>
                    <a:p>
                      <a:r>
                        <a:rPr lang="en-GB" sz="2500"/>
                        <a:t>Foundation degree and above</a:t>
                      </a:r>
                    </a:p>
                  </a:txBody>
                  <a:tcPr marL="124766" marR="124766" marT="62383" marB="62383" anchor="ctr"/>
                </a:tc>
                <a:extLst>
                  <a:ext uri="{0D108BD9-81ED-4DB2-BD59-A6C34878D82A}">
                    <a16:rowId xmlns:a16="http://schemas.microsoft.com/office/drawing/2014/main" val="10003"/>
                  </a:ext>
                </a:extLst>
              </a:tr>
              <a:tr h="923269">
                <a:tc>
                  <a:txBody>
                    <a:bodyPr/>
                    <a:lstStyle/>
                    <a:p>
                      <a:r>
                        <a:rPr lang="en-GB" sz="2500"/>
                        <a:t>Degree</a:t>
                      </a:r>
                    </a:p>
                  </a:txBody>
                  <a:tcPr marL="124766" marR="124766" marT="62383" marB="62383" anchor="ctr"/>
                </a:tc>
                <a:tc>
                  <a:txBody>
                    <a:bodyPr/>
                    <a:lstStyle/>
                    <a:p>
                      <a:r>
                        <a:rPr lang="en-GB" sz="2500"/>
                        <a:t>6 and 7</a:t>
                      </a:r>
                    </a:p>
                  </a:txBody>
                  <a:tcPr marL="124766" marR="124766" marT="62383" marB="62383" anchor="ctr"/>
                </a:tc>
                <a:tc>
                  <a:txBody>
                    <a:bodyPr/>
                    <a:lstStyle/>
                    <a:p>
                      <a:r>
                        <a:rPr lang="en-GB" sz="2500"/>
                        <a:t>Bachelor’s or master’s degree</a:t>
                      </a:r>
                    </a:p>
                  </a:txBody>
                  <a:tcPr marL="124766" marR="124766" marT="62383" marB="62383" anchor="ctr"/>
                </a:tc>
                <a:extLst>
                  <a:ext uri="{0D108BD9-81ED-4DB2-BD59-A6C34878D82A}">
                    <a16:rowId xmlns:a16="http://schemas.microsoft.com/office/drawing/2014/main" val="10004"/>
                  </a:ext>
                </a:extLst>
              </a:tr>
            </a:tbl>
          </a:graphicData>
        </a:graphic>
      </p:graphicFrame>
      <p:sp>
        <p:nvSpPr>
          <p:cNvPr id="7" name="Title 1">
            <a:extLst>
              <a:ext uri="{FF2B5EF4-FFF2-40B4-BE49-F238E27FC236}">
                <a16:creationId xmlns:a16="http://schemas.microsoft.com/office/drawing/2014/main" id="{928F4095-7E97-42DD-B643-4AA0AA1520CC}"/>
              </a:ext>
            </a:extLst>
          </p:cNvPr>
          <p:cNvSpPr txBox="1">
            <a:spLocks/>
          </p:cNvSpPr>
          <p:nvPr/>
        </p:nvSpPr>
        <p:spPr>
          <a:xfrm>
            <a:off x="5301266" y="-57150"/>
            <a:ext cx="6508756" cy="1333571"/>
          </a:xfrm>
          <a:prstGeom prst="rect">
            <a:avLst/>
          </a:prstGeom>
        </p:spPr>
        <p:txBody>
          <a:bodyPr vert="horz" lIns="91440" tIns="45720" rIns="91440" bIns="45720" rtlCol="0" anchor="ctr">
            <a:normAutofit/>
          </a:bodyPr>
          <a:lstStyle>
            <a:lvl1pPr algn="l" defTabSz="609585" rtl="0" eaLnBrk="1" latinLnBrk="0" hangingPunct="1">
              <a:spcBef>
                <a:spcPct val="0"/>
              </a:spcBef>
              <a:buNone/>
              <a:defRPr sz="4800" kern="1200">
                <a:solidFill>
                  <a:srgbClr val="FF3399"/>
                </a:solidFill>
                <a:latin typeface="+mj-lt"/>
                <a:ea typeface="+mj-ea"/>
                <a:cs typeface="+mj-cs"/>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kumimoji="0" lang="en-GB" sz="4267" b="0" i="0" u="none" strike="noStrike" kern="1200" cap="none" spc="0" normalizeH="0" baseline="0" noProof="0" dirty="0">
                <a:ln>
                  <a:noFill/>
                </a:ln>
                <a:solidFill>
                  <a:srgbClr val="FF3399"/>
                </a:solidFill>
                <a:effectLst/>
                <a:uLnTx/>
                <a:uFillTx/>
                <a:latin typeface="Calibri"/>
                <a:ea typeface="+mj-ea"/>
                <a:cs typeface="+mj-cs"/>
              </a:rPr>
              <a:t>Apprenticeships</a:t>
            </a:r>
            <a:endParaRPr kumimoji="0" lang="en-GB" sz="32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968118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FE9BC-FE89-AEFC-4B94-4456808920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EB70E6-4272-3B8A-12E0-121F71080971}"/>
              </a:ext>
            </a:extLst>
          </p:cNvPr>
          <p:cNvSpPr>
            <a:spLocks noGrp="1"/>
          </p:cNvSpPr>
          <p:nvPr>
            <p:ph type="title"/>
          </p:nvPr>
        </p:nvSpPr>
        <p:spPr>
          <a:xfrm>
            <a:off x="580386" y="459581"/>
            <a:ext cx="10515600" cy="1325563"/>
          </a:xfrm>
        </p:spPr>
        <p:txBody>
          <a:bodyPr/>
          <a:lstStyle/>
          <a:p>
            <a:r>
              <a:rPr lang="en-US" dirty="0"/>
              <a:t>Apprenticeship Rates</a:t>
            </a:r>
            <a:endParaRPr lang="en-GB" dirty="0"/>
          </a:p>
        </p:txBody>
      </p:sp>
      <p:graphicFrame>
        <p:nvGraphicFramePr>
          <p:cNvPr id="6" name="Content Placeholder 5">
            <a:extLst>
              <a:ext uri="{FF2B5EF4-FFF2-40B4-BE49-F238E27FC236}">
                <a16:creationId xmlns:a16="http://schemas.microsoft.com/office/drawing/2014/main" id="{C8049F7E-E748-ECE7-13A1-EA5DE4B81C2C}"/>
              </a:ext>
            </a:extLst>
          </p:cNvPr>
          <p:cNvGraphicFramePr>
            <a:graphicFrameLocks noGrp="1"/>
          </p:cNvGraphicFramePr>
          <p:nvPr>
            <p:ph idx="1"/>
            <p:extLst>
              <p:ext uri="{D42A27DB-BD31-4B8C-83A1-F6EECF244321}">
                <p14:modId xmlns:p14="http://schemas.microsoft.com/office/powerpoint/2010/main" val="663227796"/>
              </p:ext>
            </p:extLst>
          </p:nvPr>
        </p:nvGraphicFramePr>
        <p:xfrm>
          <a:off x="1358283" y="2213927"/>
          <a:ext cx="9135125" cy="2587709"/>
        </p:xfrm>
        <a:graphic>
          <a:graphicData uri="http://schemas.openxmlformats.org/drawingml/2006/table">
            <a:tbl>
              <a:tblPr>
                <a:tableStyleId>{5DA37D80-6434-44D0-A028-1B22A696006F}</a:tableStyleId>
              </a:tblPr>
              <a:tblGrid>
                <a:gridCol w="1827025">
                  <a:extLst>
                    <a:ext uri="{9D8B030D-6E8A-4147-A177-3AD203B41FA5}">
                      <a16:colId xmlns:a16="http://schemas.microsoft.com/office/drawing/2014/main" val="1100276489"/>
                    </a:ext>
                  </a:extLst>
                </a:gridCol>
                <a:gridCol w="1827025">
                  <a:extLst>
                    <a:ext uri="{9D8B030D-6E8A-4147-A177-3AD203B41FA5}">
                      <a16:colId xmlns:a16="http://schemas.microsoft.com/office/drawing/2014/main" val="705071881"/>
                    </a:ext>
                  </a:extLst>
                </a:gridCol>
                <a:gridCol w="1827025">
                  <a:extLst>
                    <a:ext uri="{9D8B030D-6E8A-4147-A177-3AD203B41FA5}">
                      <a16:colId xmlns:a16="http://schemas.microsoft.com/office/drawing/2014/main" val="2862818808"/>
                    </a:ext>
                  </a:extLst>
                </a:gridCol>
                <a:gridCol w="1827025">
                  <a:extLst>
                    <a:ext uri="{9D8B030D-6E8A-4147-A177-3AD203B41FA5}">
                      <a16:colId xmlns:a16="http://schemas.microsoft.com/office/drawing/2014/main" val="329903985"/>
                    </a:ext>
                  </a:extLst>
                </a:gridCol>
                <a:gridCol w="1827025">
                  <a:extLst>
                    <a:ext uri="{9D8B030D-6E8A-4147-A177-3AD203B41FA5}">
                      <a16:colId xmlns:a16="http://schemas.microsoft.com/office/drawing/2014/main" val="3290843893"/>
                    </a:ext>
                  </a:extLst>
                </a:gridCol>
              </a:tblGrid>
              <a:tr h="697949">
                <a:tc>
                  <a:txBody>
                    <a:bodyPr/>
                    <a:lstStyle/>
                    <a:p>
                      <a:pPr algn="l" fontAlgn="t"/>
                      <a:br>
                        <a:rPr lang="en-GB" b="1" dirty="0">
                          <a:solidFill>
                            <a:srgbClr val="0B0C0C"/>
                          </a:solidFill>
                          <a:effectLst/>
                        </a:rPr>
                      </a:br>
                      <a:endParaRPr lang="en-GB" b="1" dirty="0">
                        <a:solidFill>
                          <a:srgbClr val="0B0C0C"/>
                        </a:solidFill>
                        <a:effectLst/>
                        <a:latin typeface="GDS Transport"/>
                      </a:endParaRPr>
                    </a:p>
                  </a:txBody>
                  <a:tcPr marR="1524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l" fontAlgn="t"/>
                      <a:r>
                        <a:rPr lang="en-GB" b="1" dirty="0">
                          <a:solidFill>
                            <a:srgbClr val="0B0C0C"/>
                          </a:solidFill>
                          <a:effectLst/>
                        </a:rPr>
                        <a:t> 21 and over</a:t>
                      </a:r>
                    </a:p>
                    <a:p>
                      <a:pPr algn="l" fontAlgn="t"/>
                      <a:r>
                        <a:rPr lang="en-GB" b="1" dirty="0">
                          <a:solidFill>
                            <a:srgbClr val="0B0C0C"/>
                          </a:solidFill>
                          <a:effectLst/>
                          <a:latin typeface="GDS Transport"/>
                        </a:rPr>
                        <a:t>National Living Wage (NLW)</a:t>
                      </a:r>
                    </a:p>
                  </a:txBody>
                  <a:tcPr marR="1524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l" fontAlgn="t"/>
                      <a:r>
                        <a:rPr lang="en-GB" b="1" dirty="0">
                          <a:solidFill>
                            <a:srgbClr val="0B0C0C"/>
                          </a:solidFill>
                          <a:effectLst/>
                        </a:rPr>
                        <a:t>18 to 20</a:t>
                      </a:r>
                      <a:endParaRPr lang="en-GB" b="1" dirty="0">
                        <a:solidFill>
                          <a:srgbClr val="0B0C0C"/>
                        </a:solidFill>
                        <a:effectLst/>
                        <a:latin typeface="GDS Transport"/>
                      </a:endParaRPr>
                    </a:p>
                  </a:txBody>
                  <a:tcPr marR="1524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b="1" dirty="0">
                          <a:solidFill>
                            <a:srgbClr val="0B0C0C"/>
                          </a:solidFill>
                          <a:effectLst/>
                        </a:rPr>
                        <a:t>Under 18</a:t>
                      </a:r>
                      <a:endParaRPr lang="en-GB" b="1" dirty="0">
                        <a:solidFill>
                          <a:srgbClr val="0B0C0C"/>
                        </a:solidFill>
                        <a:effectLst/>
                        <a:latin typeface="GDS Transport"/>
                      </a:endParaRPr>
                    </a:p>
                    <a:p>
                      <a:pPr algn="l" fontAlgn="t"/>
                      <a:endParaRPr lang="en-GB" b="1" dirty="0">
                        <a:solidFill>
                          <a:srgbClr val="0B0C0C"/>
                        </a:solidFill>
                        <a:effectLst/>
                        <a:latin typeface="GDS Transport"/>
                      </a:endParaRPr>
                    </a:p>
                  </a:txBody>
                  <a:tcPr marR="1524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b="1" dirty="0">
                          <a:solidFill>
                            <a:srgbClr val="0B0C0C"/>
                          </a:solidFill>
                          <a:effectLst/>
                        </a:rPr>
                        <a:t>Apprentice</a:t>
                      </a:r>
                      <a:endParaRPr lang="en-GB" b="1" dirty="0">
                        <a:solidFill>
                          <a:srgbClr val="0B0C0C"/>
                        </a:solidFill>
                        <a:effectLst/>
                        <a:latin typeface="GDS Transport"/>
                      </a:endParaRPr>
                    </a:p>
                    <a:p>
                      <a:pPr fontAlgn="t"/>
                      <a:endParaRPr lang="en-GB" dirty="0">
                        <a:effectLst/>
                      </a:endParaRPr>
                    </a:p>
                  </a:txBody>
                  <a:tcPr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70561304"/>
                  </a:ext>
                </a:extLst>
              </a:tr>
              <a:tr h="911309">
                <a:tc>
                  <a:txBody>
                    <a:bodyPr/>
                    <a:lstStyle/>
                    <a:p>
                      <a:pPr algn="l" fontAlgn="t"/>
                      <a:r>
                        <a:rPr lang="en-GB" b="1" dirty="0">
                          <a:solidFill>
                            <a:srgbClr val="0B0C0C"/>
                          </a:solidFill>
                          <a:effectLst/>
                        </a:rPr>
                        <a:t>April 2024 </a:t>
                      </a:r>
                    </a:p>
                    <a:p>
                      <a:pPr algn="l" fontAlgn="t"/>
                      <a:r>
                        <a:rPr lang="en-GB" b="1" dirty="0">
                          <a:solidFill>
                            <a:srgbClr val="0B0C0C"/>
                          </a:solidFill>
                          <a:effectLst/>
                        </a:rPr>
                        <a:t>(old rate)</a:t>
                      </a:r>
                      <a:endParaRPr lang="en-GB" b="1" dirty="0">
                        <a:solidFill>
                          <a:srgbClr val="0B0C0C"/>
                        </a:solidFill>
                        <a:effectLst/>
                        <a:latin typeface="GDS Transport"/>
                      </a:endParaRPr>
                    </a:p>
                  </a:txBody>
                  <a:tcPr marR="1524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fontAlgn="t"/>
                      <a:r>
                        <a:rPr lang="en-GB">
                          <a:effectLst/>
                        </a:rPr>
                        <a:t>£11.44</a:t>
                      </a:r>
                    </a:p>
                  </a:txBody>
                  <a:tcPr marR="1524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fontAlgn="t"/>
                      <a:r>
                        <a:rPr lang="en-GB">
                          <a:effectLst/>
                        </a:rPr>
                        <a:t>£8.60 </a:t>
                      </a:r>
                    </a:p>
                  </a:txBody>
                  <a:tcPr marR="1524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fontAlgn="t"/>
                      <a:r>
                        <a:rPr lang="en-GB" dirty="0">
                          <a:effectLst/>
                        </a:rPr>
                        <a:t>£6.40 </a:t>
                      </a:r>
                    </a:p>
                  </a:txBody>
                  <a:tcPr marR="1524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fontAlgn="t"/>
                      <a:r>
                        <a:rPr lang="en-GB" dirty="0">
                          <a:effectLst/>
                        </a:rPr>
                        <a:t>£6.40 </a:t>
                      </a:r>
                    </a:p>
                  </a:txBody>
                  <a:tcPr marR="1524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881028755"/>
                  </a:ext>
                </a:extLst>
              </a:tr>
              <a:tr h="667084">
                <a:tc>
                  <a:txBody>
                    <a:bodyPr/>
                    <a:lstStyle/>
                    <a:p>
                      <a:pPr algn="l" fontAlgn="t"/>
                      <a:r>
                        <a:rPr lang="en-GB" b="1" dirty="0">
                          <a:solidFill>
                            <a:srgbClr val="0B0C0C"/>
                          </a:solidFill>
                          <a:effectLst/>
                        </a:rPr>
                        <a:t>April 2025</a:t>
                      </a:r>
                    </a:p>
                    <a:p>
                      <a:pPr algn="l" fontAlgn="t"/>
                      <a:r>
                        <a:rPr lang="en-GB" b="1" dirty="0">
                          <a:solidFill>
                            <a:srgbClr val="0B0C0C"/>
                          </a:solidFill>
                          <a:effectLst/>
                          <a:latin typeface="GDS Transport"/>
                        </a:rPr>
                        <a:t>(current rate)</a:t>
                      </a:r>
                    </a:p>
                  </a:txBody>
                  <a:tcPr marR="1524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fontAlgn="t"/>
                      <a:r>
                        <a:rPr lang="en-GB" dirty="0">
                          <a:effectLst/>
                        </a:rPr>
                        <a:t>£12.21 </a:t>
                      </a:r>
                    </a:p>
                  </a:txBody>
                  <a:tcPr marR="1524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fontAlgn="t"/>
                      <a:r>
                        <a:rPr lang="en-GB" dirty="0">
                          <a:effectLst/>
                        </a:rPr>
                        <a:t>£10.00 </a:t>
                      </a:r>
                    </a:p>
                  </a:txBody>
                  <a:tcPr marR="1524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fontAlgn="t"/>
                      <a:r>
                        <a:rPr lang="en-GB" dirty="0">
                          <a:effectLst/>
                        </a:rPr>
                        <a:t>£7.55 </a:t>
                      </a:r>
                    </a:p>
                  </a:txBody>
                  <a:tcPr marR="1524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fontAlgn="t"/>
                      <a:r>
                        <a:rPr lang="en-GB" dirty="0">
                          <a:effectLst/>
                        </a:rPr>
                        <a:t>£7.55 </a:t>
                      </a:r>
                    </a:p>
                  </a:txBody>
                  <a:tcPr marR="1524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477217033"/>
                  </a:ext>
                </a:extLst>
              </a:tr>
            </a:tbl>
          </a:graphicData>
        </a:graphic>
      </p:graphicFrame>
      <p:pic>
        <p:nvPicPr>
          <p:cNvPr id="4" name="Picture 3">
            <a:extLst>
              <a:ext uri="{FF2B5EF4-FFF2-40B4-BE49-F238E27FC236}">
                <a16:creationId xmlns:a16="http://schemas.microsoft.com/office/drawing/2014/main" id="{48F8DC95-6E8E-092C-5BF0-C5E2C1D2D9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95569" y="322796"/>
            <a:ext cx="2624387" cy="799567"/>
          </a:xfrm>
          <a:prstGeom prst="rect">
            <a:avLst/>
          </a:prstGeom>
        </p:spPr>
      </p:pic>
    </p:spTree>
    <p:extLst>
      <p:ext uri="{BB962C8B-B14F-4D97-AF65-F5344CB8AC3E}">
        <p14:creationId xmlns:p14="http://schemas.microsoft.com/office/powerpoint/2010/main" val="2974464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4934F-4CFB-441E-BAF1-7C67A200AD91}"/>
              </a:ext>
            </a:extLst>
          </p:cNvPr>
          <p:cNvSpPr>
            <a:spLocks noGrp="1"/>
          </p:cNvSpPr>
          <p:nvPr>
            <p:ph type="title"/>
          </p:nvPr>
        </p:nvSpPr>
        <p:spPr>
          <a:xfrm>
            <a:off x="762001" y="803325"/>
            <a:ext cx="5314536" cy="1325563"/>
          </a:xfrm>
        </p:spPr>
        <p:txBody>
          <a:bodyPr>
            <a:normAutofit/>
          </a:bodyPr>
          <a:lstStyle/>
          <a:p>
            <a:r>
              <a:rPr lang="en-GB"/>
              <a:t>What Apprenticeships are there?</a:t>
            </a:r>
            <a:endParaRPr lang="en-GB" dirty="0"/>
          </a:p>
        </p:txBody>
      </p:sp>
      <p:sp>
        <p:nvSpPr>
          <p:cNvPr id="16" name="Content Placeholder 2">
            <a:extLst>
              <a:ext uri="{FF2B5EF4-FFF2-40B4-BE49-F238E27FC236}">
                <a16:creationId xmlns:a16="http://schemas.microsoft.com/office/drawing/2014/main" id="{38A84139-AEA7-4F6F-82CA-5CE8FF7EE161}"/>
              </a:ext>
            </a:extLst>
          </p:cNvPr>
          <p:cNvSpPr>
            <a:spLocks noGrp="1"/>
          </p:cNvSpPr>
          <p:nvPr>
            <p:ph idx="1"/>
          </p:nvPr>
        </p:nvSpPr>
        <p:spPr>
          <a:xfrm>
            <a:off x="462075" y="4220861"/>
            <a:ext cx="6288066" cy="747379"/>
          </a:xfrm>
        </p:spPr>
        <p:txBody>
          <a:bodyPr anchor="t">
            <a:normAutofit fontScale="92500"/>
          </a:bodyPr>
          <a:lstStyle/>
          <a:p>
            <a:pPr marL="0" indent="0">
              <a:buNone/>
            </a:pPr>
            <a:r>
              <a:rPr lang="en-GB" sz="3200" dirty="0">
                <a:highlight>
                  <a:srgbClr val="FFFF00"/>
                </a:highlight>
                <a:hlinkClick r:id="rId2"/>
              </a:rPr>
              <a:t>Apprenticeship search / Skills England</a:t>
            </a:r>
            <a:endParaRPr lang="en-GB" sz="3200" dirty="0">
              <a:highlight>
                <a:srgbClr val="FFFF00"/>
              </a:highlight>
            </a:endParaRPr>
          </a:p>
          <a:p>
            <a:endParaRPr lang="en-GB" sz="18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1">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6" descr="Head with Gears">
            <a:extLst>
              <a:ext uri="{FF2B5EF4-FFF2-40B4-BE49-F238E27FC236}">
                <a16:creationId xmlns:a16="http://schemas.microsoft.com/office/drawing/2014/main" id="{757F3E9B-FF19-49FC-9C0F-0FD79ACB91A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84057" y="643002"/>
            <a:ext cx="3796790" cy="3796790"/>
          </a:xfrm>
          <a:prstGeom prst="rect">
            <a:avLst/>
          </a:prstGeom>
        </p:spPr>
      </p:pic>
    </p:spTree>
    <p:extLst>
      <p:ext uri="{BB962C8B-B14F-4D97-AF65-F5344CB8AC3E}">
        <p14:creationId xmlns:p14="http://schemas.microsoft.com/office/powerpoint/2010/main" val="216668527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6A99A-24C5-475C-B32F-5338C261A40B}"/>
              </a:ext>
            </a:extLst>
          </p:cNvPr>
          <p:cNvSpPr>
            <a:spLocks noGrp="1"/>
          </p:cNvSpPr>
          <p:nvPr>
            <p:ph type="title"/>
          </p:nvPr>
        </p:nvSpPr>
        <p:spPr>
          <a:xfrm>
            <a:off x="4389120" y="123834"/>
            <a:ext cx="7802880" cy="608002"/>
          </a:xfrm>
        </p:spPr>
        <p:txBody>
          <a:bodyPr>
            <a:normAutofit fontScale="90000"/>
          </a:bodyPr>
          <a:lstStyle/>
          <a:p>
            <a:br>
              <a:rPr lang="en-GB" dirty="0"/>
            </a:br>
            <a:br>
              <a:rPr lang="en-GB" dirty="0"/>
            </a:br>
            <a:r>
              <a:rPr lang="en-GB" dirty="0"/>
              <a:t>Application process - example</a:t>
            </a:r>
            <a:br>
              <a:rPr lang="en-GB" b="1" dirty="0"/>
            </a:br>
            <a:endParaRPr lang="en-GB" dirty="0"/>
          </a:p>
        </p:txBody>
      </p:sp>
      <p:sp>
        <p:nvSpPr>
          <p:cNvPr id="6" name="Content Placeholder 5">
            <a:extLst>
              <a:ext uri="{FF2B5EF4-FFF2-40B4-BE49-F238E27FC236}">
                <a16:creationId xmlns:a16="http://schemas.microsoft.com/office/drawing/2014/main" id="{0FC1DFCD-DA5B-4173-8266-9C052C351F06}"/>
              </a:ext>
            </a:extLst>
          </p:cNvPr>
          <p:cNvSpPr>
            <a:spLocks noGrp="1"/>
          </p:cNvSpPr>
          <p:nvPr>
            <p:ph sz="half" idx="1"/>
          </p:nvPr>
        </p:nvSpPr>
        <p:spPr>
          <a:xfrm>
            <a:off x="609600" y="1600201"/>
            <a:ext cx="10622280" cy="4525963"/>
          </a:xfrm>
        </p:spPr>
        <p:txBody>
          <a:bodyPr/>
          <a:lstStyle/>
          <a:p>
            <a:r>
              <a:rPr lang="en-GB" dirty="0"/>
              <a:t>On line application form</a:t>
            </a:r>
          </a:p>
          <a:p>
            <a:r>
              <a:rPr lang="en-GB" dirty="0"/>
              <a:t>CV &amp; covering email </a:t>
            </a:r>
            <a:r>
              <a:rPr lang="en-GB"/>
              <a:t>/ letter</a:t>
            </a:r>
            <a:endParaRPr lang="en-GB" dirty="0"/>
          </a:p>
          <a:p>
            <a:r>
              <a:rPr lang="en-GB" dirty="0"/>
              <a:t>Telephone interview</a:t>
            </a:r>
          </a:p>
          <a:p>
            <a:r>
              <a:rPr lang="en-GB" dirty="0"/>
              <a:t>Invitation to Assessment Day (virtual or in person)</a:t>
            </a:r>
          </a:p>
          <a:p>
            <a:r>
              <a:rPr lang="en-GB" dirty="0"/>
              <a:t>Face to Face interview (virtual or in person)</a:t>
            </a:r>
          </a:p>
          <a:p>
            <a:r>
              <a:rPr lang="en-GB" dirty="0"/>
              <a:t>Second interview (possibly panel)</a:t>
            </a:r>
          </a:p>
          <a:p>
            <a:r>
              <a:rPr lang="en-GB" dirty="0"/>
              <a:t>Outcome </a:t>
            </a:r>
          </a:p>
          <a:p>
            <a:endParaRPr lang="en-GB" dirty="0"/>
          </a:p>
          <a:p>
            <a:endParaRPr lang="en-GB" dirty="0"/>
          </a:p>
        </p:txBody>
      </p:sp>
    </p:spTree>
    <p:extLst>
      <p:ext uri="{BB962C8B-B14F-4D97-AF65-F5344CB8AC3E}">
        <p14:creationId xmlns:p14="http://schemas.microsoft.com/office/powerpoint/2010/main" val="750706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LT AMT March 2017" id="{FA67E249-CB0E-4B27-B7AF-A921B40392A8}" vid="{01258F38-4B10-4306-9D6C-139D21F80447}"/>
    </a:ext>
  </a:extLst>
</a:theme>
</file>

<file path=ppt/theme/theme4.xml><?xml version="1.0" encoding="utf-8"?>
<a:theme xmlns:a="http://schemas.openxmlformats.org/drawingml/2006/main" name="1_Template Powerpoint WI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solidFill>
          <a:srgbClr val="92D050"/>
        </a:solidFill>
        <a:ln>
          <a:noFill/>
        </a:ln>
      </a:spPr>
      <a:bodyPr rtlCol="0" anchor="ctr"/>
      <a:lstStyle>
        <a:defPPr algn="ctr">
          <a:defRPr sz="900" dirty="0" smtClean="0">
            <a:latin typeface="Lato" charset="0"/>
            <a:ea typeface="Lato" charset="0"/>
            <a:cs typeface="Lato"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LT AMT March 2017" id="{FA67E249-CB0E-4B27-B7AF-A921B40392A8}" vid="{01258F38-4B10-4306-9D6C-139D21F80447}"/>
    </a:ext>
  </a:ext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LT AMT March 2017" id="{FA67E249-CB0E-4B27-B7AF-A921B40392A8}" vid="{01258F38-4B10-4306-9D6C-139D21F80447}"/>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16970</TotalTime>
  <Words>1253</Words>
  <Application>Microsoft Office PowerPoint</Application>
  <PresentationFormat>Widescreen</PresentationFormat>
  <Paragraphs>239</Paragraphs>
  <Slides>22</Slides>
  <Notes>0</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22</vt:i4>
      </vt:variant>
    </vt:vector>
  </HeadingPairs>
  <TitlesOfParts>
    <vt:vector size="37" baseType="lpstr">
      <vt:lpstr>-apple-system</vt:lpstr>
      <vt:lpstr>Aptos</vt:lpstr>
      <vt:lpstr>Arial</vt:lpstr>
      <vt:lpstr>Calibri</vt:lpstr>
      <vt:lpstr>Calibri Light</vt:lpstr>
      <vt:lpstr>GDS Transport</vt:lpstr>
      <vt:lpstr>Symbol</vt:lpstr>
      <vt:lpstr>Times New Roman</vt:lpstr>
      <vt:lpstr>Office Theme</vt:lpstr>
      <vt:lpstr>4_Custom Design</vt:lpstr>
      <vt:lpstr>1_Office Theme</vt:lpstr>
      <vt:lpstr>1_Template Powerpoint WIR</vt:lpstr>
      <vt:lpstr>9_Office Theme</vt:lpstr>
      <vt:lpstr>8_Office Theme</vt:lpstr>
      <vt:lpstr>2_Office Theme</vt:lpstr>
      <vt:lpstr>PowerPoint Presentation</vt:lpstr>
      <vt:lpstr>You can be anything you want to be</vt:lpstr>
      <vt:lpstr>“Informed Choice” </vt:lpstr>
      <vt:lpstr>T-Levels   option after GCSEs</vt:lpstr>
      <vt:lpstr>Apprenticeships</vt:lpstr>
      <vt:lpstr>Levels</vt:lpstr>
      <vt:lpstr>Apprenticeship Rates</vt:lpstr>
      <vt:lpstr>What Apprenticeships are there?</vt:lpstr>
      <vt:lpstr>  Application process - example </vt:lpstr>
      <vt:lpstr>Skills employers look for</vt:lpstr>
      <vt:lpstr>PowerPoint Presentation</vt:lpstr>
      <vt:lpstr>Assessment Days for apprenticeships…</vt:lpstr>
      <vt:lpstr>Sixth Form Guide to Degree Apprenticeships</vt:lpstr>
      <vt:lpstr> UCAS - resources </vt:lpstr>
      <vt:lpstr> Youth Employment UK - resources </vt:lpstr>
      <vt:lpstr> Get My First Job </vt:lpstr>
      <vt:lpstr> Careerbay - resources </vt:lpstr>
      <vt:lpstr> Routes into Rail - resources </vt:lpstr>
      <vt:lpstr>Business Apprenticeships - examples</vt:lpstr>
      <vt:lpstr>Useful Infrastructure (Rail &amp; Construction) Websites</vt:lpstr>
      <vt:lpstr>Useful Career Websites for rail &amp; construction</vt:lpstr>
      <vt:lpstr>Connecting Futures – Careers on Track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Certificate of Participation in  Midland Metro Alliance  “Design &amp; Build a Bug Hotel 2023”  awarded to ……………………………….. from ………………………….School  Signed………………. Peter Cushing Alliance Director Dated …………………….</dc:title>
  <dc:creator>Rose Rees</dc:creator>
  <cp:lastModifiedBy>Rose Rees</cp:lastModifiedBy>
  <cp:revision>45</cp:revision>
  <cp:lastPrinted>2025-10-01T10:06:04Z</cp:lastPrinted>
  <dcterms:created xsi:type="dcterms:W3CDTF">2023-02-03T18:59:31Z</dcterms:created>
  <dcterms:modified xsi:type="dcterms:W3CDTF">2025-10-09T08:44:31Z</dcterms:modified>
</cp:coreProperties>
</file>